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C7F03F-F6D2-4D40-B3EC-A925B0AC6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0F0516F-6491-45FB-B005-03B3D9EAA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54DF4F9-1ABF-4B11-AD70-EF71C2D49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5246-0F3D-4411-8327-6FE23D1C8A67}" type="datetimeFigureOut">
              <a:rPr lang="sk-SK" smtClean="0"/>
              <a:t>7. 11. 2021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BAE792E-9466-408E-A4EF-C1237BFB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6EAAF92-6CD8-44F9-B58E-3CA04C1F0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6D66-EC7E-4617-8096-C9EBF80C0E0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89502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78C027-40E3-46C3-ACED-4949FE532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6DFB368A-E81C-479B-BF53-BE1FC4D9D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5F4645F-B027-4AA1-AC91-446FBC7D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5246-0F3D-4411-8327-6FE23D1C8A67}" type="datetimeFigureOut">
              <a:rPr lang="sk-SK" smtClean="0"/>
              <a:t>7. 11. 2021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EB34979-16C7-42A5-B23D-25BB3218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CAA22E8-FF18-46A1-87D6-BAB903A2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6D66-EC7E-4617-8096-C9EBF80C0E0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8524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3A4412A7-D5F6-41C6-8368-1782188499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7CE64F2E-433E-418D-8CD7-3C41B0A51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D10DAD0-3A6F-477A-9C34-17689E52B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5246-0F3D-4411-8327-6FE23D1C8A67}" type="datetimeFigureOut">
              <a:rPr lang="sk-SK" smtClean="0"/>
              <a:t>7. 11. 2021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4C81C11-8273-4AC7-8D76-0BCAD6E3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7D8A6FE-119D-4DE7-96BA-196A2BA9B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6D66-EC7E-4617-8096-C9EBF80C0E0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8344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176A66-0478-4497-8D96-72DB6067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474573C-E336-40D2-8FC8-5F9538924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05F8CC2-A0E2-4FA7-AEEA-94B76B7D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5246-0F3D-4411-8327-6FE23D1C8A67}" type="datetimeFigureOut">
              <a:rPr lang="sk-SK" smtClean="0"/>
              <a:t>7. 11. 2021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49E8555-EE5C-4A72-9F50-BED721D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C8B399B-576A-428A-88C1-FFA74CD6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6D66-EC7E-4617-8096-C9EBF80C0E0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7658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70D404-C2D2-4B9F-9FAC-6A88F6643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C0F520-89AA-4DD4-84B0-9FFEDBC9C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CE34714-C556-4ABE-BED2-BCD4CC7E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5246-0F3D-4411-8327-6FE23D1C8A67}" type="datetimeFigureOut">
              <a:rPr lang="sk-SK" smtClean="0"/>
              <a:t>7. 11. 2021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A0CE125-F216-49DF-ADD7-BC8BECC03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06EFCDE-5204-47D3-ACBA-40974499E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6D66-EC7E-4617-8096-C9EBF80C0E0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0962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6689F-DF22-419D-8488-698FD387C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835A339-E9C4-4842-AC05-5CDE964B2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57E294F-DC58-41AA-BFFE-6AFC84F0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062277B-9575-44D9-A870-C7B1DF8D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5246-0F3D-4411-8327-6FE23D1C8A67}" type="datetimeFigureOut">
              <a:rPr lang="sk-SK" smtClean="0"/>
              <a:t>7. 11. 2021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0CE015F-2B71-4E3C-BCC2-CDBFD3C9A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9501C4E-31CB-438E-A3D9-E9BDA1BD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6D66-EC7E-4617-8096-C9EBF80C0E0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431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75A61-7118-4218-B947-601FECEE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559C49-2210-41B2-86AA-359C6B99C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B3B405B-9A1A-4593-B5D5-964D174B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96DDBC5-C4BE-4139-83DF-EEAD5D811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0E333776-EEF7-475C-A7CC-369D57BE29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88727798-0A2C-4EF2-9E83-B275F5E5C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5246-0F3D-4411-8327-6FE23D1C8A67}" type="datetimeFigureOut">
              <a:rPr lang="sk-SK" smtClean="0"/>
              <a:t>7. 11. 2021</a:t>
            </a:fld>
            <a:endParaRPr lang="sk-SK" dirty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7D095218-0E75-421D-9C87-D242A7823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A5644CA7-7BC6-43C0-83CD-021003CC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6D66-EC7E-4617-8096-C9EBF80C0E0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7208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4BD0E5-6263-4912-9C5C-ECDC6F172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927F30D-FA34-4E0C-BB89-9FC9252D0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5246-0F3D-4411-8327-6FE23D1C8A67}" type="datetimeFigureOut">
              <a:rPr lang="sk-SK" smtClean="0"/>
              <a:t>7. 11. 2021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715B9E56-E954-4EB3-AE5F-00A17D9F8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95E4020-E74A-464E-A40A-63C6E4B1B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6D66-EC7E-4617-8096-C9EBF80C0E0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85273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788E9133-3914-48DA-B97C-DE7DFC738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5246-0F3D-4411-8327-6FE23D1C8A67}" type="datetimeFigureOut">
              <a:rPr lang="sk-SK" smtClean="0"/>
              <a:t>7. 11. 2021</a:t>
            </a:fld>
            <a:endParaRPr lang="sk-SK" dirty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95480BB-403A-440E-B7CF-920233EC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03FD933-845F-4CE7-8230-AB7ADC43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6D66-EC7E-4617-8096-C9EBF80C0E0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03355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64D83-F99C-4FC5-9936-2C62B2879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713A44C-462E-459E-9871-D3B28214D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C8E7787-7C47-4DEF-B72D-62D47351C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84AA075-FD74-43E2-8B52-A189BED88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5246-0F3D-4411-8327-6FE23D1C8A67}" type="datetimeFigureOut">
              <a:rPr lang="sk-SK" smtClean="0"/>
              <a:t>7. 11. 2021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DCCF881-D592-4E30-BA24-757184CB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AF329D6-FFCE-47DE-A285-90FD1842B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6D66-EC7E-4617-8096-C9EBF80C0E0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5424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00D78D-F883-43CB-B566-D590FBAAF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0C94078-78A1-4123-8B55-FEEA44FD05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843A1DA-6EF8-4BFB-982F-055DAEB19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0BA2651-1A7A-41D4-AA15-52F2EFA7E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5246-0F3D-4411-8327-6FE23D1C8A67}" type="datetimeFigureOut">
              <a:rPr lang="sk-SK" smtClean="0"/>
              <a:t>7. 11. 2021</a:t>
            </a:fld>
            <a:endParaRPr lang="sk-SK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47A493A-B3CA-48BF-BE02-DDFC3647C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A2C8627-466A-454A-B539-BA5516575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76D66-EC7E-4617-8096-C9EBF80C0E0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426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821817F1-413D-4D70-9ABB-2EE6766FD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39754B-D3AD-4EC9-8668-ABB1EE441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A70E962-8B9C-4BBE-95AE-1E82A2B27B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65246-0F3D-4411-8327-6FE23D1C8A67}" type="datetimeFigureOut">
              <a:rPr lang="sk-SK" smtClean="0"/>
              <a:t>7. 11. 2021</a:t>
            </a:fld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DF58256-A795-4319-82C7-41FA4AB6F6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D09A9BA-BC66-4819-B26E-7A5069FD5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76D66-EC7E-4617-8096-C9EBF80C0E0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9949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 descr="Obrázok, na ktorom je vonkajšie, dážď, príroda, ľudia&#10;&#10;Automaticky generovaný popis">
            <a:extLst>
              <a:ext uri="{FF2B5EF4-FFF2-40B4-BE49-F238E27FC236}">
                <a16:creationId xmlns:a16="http://schemas.microsoft.com/office/drawing/2014/main" id="{B5B2E46F-E845-4B70-B222-4871F9F871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6" b="2321"/>
          <a:stretch/>
        </p:blipFill>
        <p:spPr>
          <a:xfrm>
            <a:off x="-17310" y="12679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81FCDB5-B4C4-42BF-A37D-0307E6134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14" y="10670"/>
            <a:ext cx="11877870" cy="95037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DETERMINATION OF A TASTRACK PLASTIC TRACK DETECTOR RESPONSE TO NEUTRONS FROM THE PU-BE SOURCE</a:t>
            </a:r>
            <a:endParaRPr lang="sk-SK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C29D7F8-C2CA-4355-9D1E-F0247FA718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40335"/>
            <a:ext cx="9144000" cy="375274"/>
          </a:xfrm>
        </p:spPr>
        <p:txBody>
          <a:bodyPr>
            <a:normAutofit/>
          </a:bodyPr>
          <a:lstStyle/>
          <a:p>
            <a:r>
              <a:rPr lang="en-US" sz="16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Branislav Vrban, Jakub Lüley, Štefan Čerba, Vladimír Nečas, STU BA</a:t>
            </a:r>
            <a:endParaRPr lang="sk-SK" sz="16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solidFill>
                <a:srgbClr val="FFFFFF"/>
              </a:solidFill>
            </a:endParaRPr>
          </a:p>
        </p:txBody>
      </p:sp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01DD066F-F292-4EB2-BB72-963360C496D1}"/>
              </a:ext>
            </a:extLst>
          </p:cNvPr>
          <p:cNvCxnSpPr/>
          <p:nvPr/>
        </p:nvCxnSpPr>
        <p:spPr>
          <a:xfrm>
            <a:off x="0" y="130107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lokTextu 10">
            <a:extLst>
              <a:ext uri="{FF2B5EF4-FFF2-40B4-BE49-F238E27FC236}">
                <a16:creationId xmlns:a16="http://schemas.microsoft.com/office/drawing/2014/main" id="{0EC9A675-8BD7-4C98-98F0-EFC98A66CF8C}"/>
              </a:ext>
            </a:extLst>
          </p:cNvPr>
          <p:cNvSpPr txBox="1"/>
          <p:nvPr/>
        </p:nvSpPr>
        <p:spPr>
          <a:xfrm>
            <a:off x="248816" y="1470543"/>
            <a:ext cx="266277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I.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Several Am-Be and Pu-Be (α,n)  neutron sources at INPE.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Precise !n emission rate is ongoing with manganese bath technique.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performance of different neutron detectors is assessed.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934C075D-12CD-46E2-B522-466E7B9E9054}"/>
              </a:ext>
            </a:extLst>
          </p:cNvPr>
          <p:cNvSpPr txBox="1"/>
          <p:nvPr/>
        </p:nvSpPr>
        <p:spPr>
          <a:xfrm>
            <a:off x="3113747" y="1477096"/>
            <a:ext cx="298225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II. SSNTDs</a:t>
            </a:r>
          </a:p>
          <a:p>
            <a:pPr algn="ctr"/>
            <a:endParaRPr lang="en-US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Plastic solid-state detectors </a:t>
            </a:r>
            <a:r>
              <a:rPr lang="en-US" sz="12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</a:t>
            </a:r>
            <a:r>
              <a:rPr lang="en-US" sz="1200" baseline="-250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2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200" baseline="-250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12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baseline="-250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200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Already applied for neutron and ion particle detection in the past.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Advantages in small size, no need of electronics, simple operation, capability to detect neutrons.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AF8F5298-944E-4330-B821-E4FC11FF8CA6}"/>
              </a:ext>
            </a:extLst>
          </p:cNvPr>
          <p:cNvSpPr txBox="1"/>
          <p:nvPr/>
        </p:nvSpPr>
        <p:spPr>
          <a:xfrm>
            <a:off x="6298161" y="1461295"/>
            <a:ext cx="320040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III. EXPERIMENT</a:t>
            </a:r>
          </a:p>
          <a:p>
            <a:pPr algn="ctr"/>
            <a:endParaRPr lang="en-US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First experiment.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TASTRACK™ plastic solid-state detector. </a:t>
            </a:r>
            <a:endParaRPr lang="en-US" sz="1200" dirty="0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" panose="02020603050405020304" pitchFamily="18" charset="0"/>
                <a:cs typeface="Times New Roman" panose="02020603050405020304" pitchFamily="18" charset="0"/>
              </a:rPr>
              <a:t>Very low fluences.</a:t>
            </a:r>
            <a:endParaRPr lang="sk-SK" sz="1200" dirty="0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baseline="30000" dirty="0">
                <a:latin typeface="Times" panose="02020603050405020304" pitchFamily="18" charset="0"/>
                <a:cs typeface="Times New Roman" panose="02020603050405020304" pitchFamily="18" charset="0"/>
              </a:rPr>
              <a:t>239</a:t>
            </a:r>
            <a:r>
              <a:rPr lang="sk-SK" sz="1200" dirty="0">
                <a:latin typeface="Times" panose="02020603050405020304" pitchFamily="18" charset="0"/>
                <a:cs typeface="Times New Roman" panose="02020603050405020304" pitchFamily="18" charset="0"/>
              </a:rPr>
              <a:t>Pu-Be </a:t>
            </a:r>
            <a:r>
              <a:rPr lang="sk-SK" sz="1200" dirty="0" err="1">
                <a:latin typeface="Times" panose="02020603050405020304" pitchFamily="18" charset="0"/>
                <a:cs typeface="Times New Roman" panose="02020603050405020304" pitchFamily="18" charset="0"/>
              </a:rPr>
              <a:t>neutron</a:t>
            </a:r>
            <a:r>
              <a:rPr lang="sk-SK" sz="1200" dirty="0">
                <a:latin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200" dirty="0" err="1">
                <a:latin typeface="Times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sk-SK" sz="1200" dirty="0">
                <a:latin typeface="Times" panose="02020603050405020304" pitchFamily="18" charset="0"/>
                <a:cs typeface="Times New Roman" panose="02020603050405020304" pitchFamily="18" charset="0"/>
              </a:rPr>
              <a:t>, E = 1.06E7 n/s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200" dirty="0" err="1">
                <a:latin typeface="Times" panose="02020603050405020304" pitchFamily="18" charset="0"/>
                <a:cs typeface="Times New Roman" panose="02020603050405020304" pitchFamily="18" charset="0"/>
              </a:rPr>
              <a:t>Dist</a:t>
            </a:r>
            <a:r>
              <a:rPr lang="sk-SK" sz="1200" dirty="0">
                <a:latin typeface="Times" panose="02020603050405020304" pitchFamily="18" charset="0"/>
                <a:cs typeface="Times New Roman" panose="02020603050405020304" pitchFamily="18" charset="0"/>
              </a:rPr>
              <a:t>. 50 cm, </a:t>
            </a:r>
            <a:r>
              <a:rPr lang="sk-SK" sz="1200" dirty="0" err="1">
                <a:latin typeface="Times" panose="02020603050405020304" pitchFamily="18" charset="0"/>
                <a:cs typeface="Times New Roman" panose="02020603050405020304" pitchFamily="18" charset="0"/>
              </a:rPr>
              <a:t>NuDET</a:t>
            </a:r>
            <a:r>
              <a:rPr lang="sk-SK" sz="1200" dirty="0">
                <a:latin typeface="Times" panose="02020603050405020304" pitchFamily="18" charset="0"/>
                <a:cs typeface="Times New Roman" panose="02020603050405020304" pitchFamily="18" charset="0"/>
              </a:rPr>
              <a:t>-ENE H(10) 0.5 </a:t>
            </a:r>
            <a:r>
              <a:rPr lang="sk-SK" sz="1200" dirty="0" err="1">
                <a:latin typeface="Times" panose="02020603050405020304" pitchFamily="18" charset="0"/>
                <a:cs typeface="Times New Roman" panose="02020603050405020304" pitchFamily="18" charset="0"/>
              </a:rPr>
              <a:t>Sv</a:t>
            </a:r>
            <a:r>
              <a:rPr lang="sk-SK" sz="1200" dirty="0">
                <a:latin typeface="Times" panose="02020603050405020304" pitchFamily="18" charset="0"/>
                <a:cs typeface="Times New Roman" panose="02020603050405020304" pitchFamily="18" charset="0"/>
              </a:rPr>
              <a:t>/h</a:t>
            </a:r>
            <a:endParaRPr lang="en-US" sz="1200" dirty="0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" panose="02020603050405020304" pitchFamily="18" charset="0"/>
                <a:cs typeface="Times New Roman" panose="02020603050405020304" pitchFamily="18" charset="0"/>
              </a:rPr>
              <a:t>Etching 6.25 N 85</a:t>
            </a:r>
            <a:r>
              <a:rPr lang="sk-SK" sz="1200" dirty="0">
                <a:latin typeface="Times" panose="02020603050405020304" pitchFamily="18" charset="0"/>
                <a:cs typeface="Times New Roman" panose="02020603050405020304" pitchFamily="18" charset="0"/>
              </a:rPr>
              <a:t> °C  2h 50 min.</a:t>
            </a:r>
          </a:p>
        </p:txBody>
      </p:sp>
      <p:cxnSp>
        <p:nvCxnSpPr>
          <p:cNvPr id="14" name="Rovná spojnica 13">
            <a:extLst>
              <a:ext uri="{FF2B5EF4-FFF2-40B4-BE49-F238E27FC236}">
                <a16:creationId xmlns:a16="http://schemas.microsoft.com/office/drawing/2014/main" id="{477926D0-4CE7-42ED-8E2F-2214C9ADD81A}"/>
              </a:ext>
            </a:extLst>
          </p:cNvPr>
          <p:cNvCxnSpPr/>
          <p:nvPr/>
        </p:nvCxnSpPr>
        <p:spPr>
          <a:xfrm>
            <a:off x="3538" y="640825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dnadpis 2">
            <a:extLst>
              <a:ext uri="{FF2B5EF4-FFF2-40B4-BE49-F238E27FC236}">
                <a16:creationId xmlns:a16="http://schemas.microsoft.com/office/drawing/2014/main" id="{44A2E968-CC64-4ACE-BA9C-04F99D9FB466}"/>
              </a:ext>
            </a:extLst>
          </p:cNvPr>
          <p:cNvSpPr txBox="1">
            <a:spLocks/>
          </p:cNvSpPr>
          <p:nvPr/>
        </p:nvSpPr>
        <p:spPr>
          <a:xfrm>
            <a:off x="1665767" y="6463434"/>
            <a:ext cx="9144000" cy="375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branislav.vrban@stuba.sk</a:t>
            </a:r>
            <a:endParaRPr lang="sk-SK" sz="1600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solidFill>
                <a:srgbClr val="FFFFFF"/>
              </a:solidFill>
            </a:endParaRP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D26D2ACE-6FAE-409F-A319-9D5F2C58597B}"/>
              </a:ext>
            </a:extLst>
          </p:cNvPr>
          <p:cNvSpPr txBox="1"/>
          <p:nvPr/>
        </p:nvSpPr>
        <p:spPr>
          <a:xfrm>
            <a:off x="248815" y="3249669"/>
            <a:ext cx="5049639" cy="3067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V</a:t>
            </a:r>
            <a:r>
              <a:rPr lang="en-US" dirty="0"/>
              <a:t>. </a:t>
            </a:r>
            <a:r>
              <a:rPr lang="sk-SK" dirty="0"/>
              <a:t>EXPERIMENT</a:t>
            </a:r>
            <a:endParaRPr lang="en-US" dirty="0"/>
          </a:p>
          <a:p>
            <a:pPr algn="ctr"/>
            <a:endParaRPr lang="en-US" sz="600" dirty="0"/>
          </a:p>
          <a:p>
            <a:pPr algn="ctr"/>
            <a:endParaRPr lang="en-US" sz="600" dirty="0"/>
          </a:p>
          <a:p>
            <a:pPr algn="ctr"/>
            <a:endParaRPr lang="en-US" sz="600" dirty="0"/>
          </a:p>
          <a:p>
            <a:pPr algn="ctr"/>
            <a:endParaRPr lang="en-US" sz="600" dirty="0"/>
          </a:p>
          <a:p>
            <a:pPr algn="ctr"/>
            <a:endParaRPr lang="sk-SK" sz="600" dirty="0"/>
          </a:p>
          <a:p>
            <a:pPr algn="ctr"/>
            <a:endParaRPr lang="sk-SK" dirty="0"/>
          </a:p>
          <a:p>
            <a:pPr algn="ctr"/>
            <a:endParaRPr lang="sk-SK" dirty="0"/>
          </a:p>
          <a:p>
            <a:pPr algn="ctr"/>
            <a:endParaRPr lang="sk-SK" dirty="0"/>
          </a:p>
          <a:p>
            <a:pPr algn="ctr"/>
            <a:endParaRPr lang="sk-SK" dirty="0"/>
          </a:p>
          <a:p>
            <a:pPr algn="ctr"/>
            <a:endParaRPr lang="sk-SK" dirty="0"/>
          </a:p>
          <a:p>
            <a:pPr algn="ctr"/>
            <a:endParaRPr lang="sk-SK" dirty="0"/>
          </a:p>
          <a:p>
            <a:pPr algn="ctr"/>
            <a:endParaRPr lang="sk-SK" dirty="0"/>
          </a:p>
          <a:p>
            <a:pPr algn="ctr"/>
            <a:endParaRPr lang="sk-SK" dirty="0"/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DA2D7FD6-618B-4F4E-8501-6F29C43F5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58" y="3750807"/>
            <a:ext cx="1266002" cy="2217881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CB45C637-0042-4385-885B-CA05728477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751"/>
          <a:stretch/>
        </p:blipFill>
        <p:spPr>
          <a:xfrm>
            <a:off x="1778009" y="3750807"/>
            <a:ext cx="1520911" cy="2192799"/>
          </a:xfrm>
          <a:prstGeom prst="rect">
            <a:avLst/>
          </a:prstGeom>
        </p:spPr>
      </p:pic>
      <p:sp>
        <p:nvSpPr>
          <p:cNvPr id="21" name="Ovál 20">
            <a:extLst>
              <a:ext uri="{FF2B5EF4-FFF2-40B4-BE49-F238E27FC236}">
                <a16:creationId xmlns:a16="http://schemas.microsoft.com/office/drawing/2014/main" id="{4595840E-4508-4D07-8482-0339D9675793}"/>
              </a:ext>
            </a:extLst>
          </p:cNvPr>
          <p:cNvSpPr/>
          <p:nvPr/>
        </p:nvSpPr>
        <p:spPr>
          <a:xfrm>
            <a:off x="2621906" y="4572005"/>
            <a:ext cx="317241" cy="3079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2" name="Obrázok 21">
            <a:extLst>
              <a:ext uri="{FF2B5EF4-FFF2-40B4-BE49-F238E27FC236}">
                <a16:creationId xmlns:a16="http://schemas.microsoft.com/office/drawing/2014/main" id="{30245D3D-8BC9-4312-A591-90C2444AB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514" y="3757588"/>
            <a:ext cx="1639510" cy="2186013"/>
          </a:xfrm>
          <a:prstGeom prst="rect">
            <a:avLst/>
          </a:prstGeom>
        </p:spPr>
      </p:pic>
      <p:sp>
        <p:nvSpPr>
          <p:cNvPr id="23" name="BlokTextu 22">
            <a:extLst>
              <a:ext uri="{FF2B5EF4-FFF2-40B4-BE49-F238E27FC236}">
                <a16:creationId xmlns:a16="http://schemas.microsoft.com/office/drawing/2014/main" id="{7D39D63B-AC02-4EEC-A45E-C563A30BDF6B}"/>
              </a:ext>
            </a:extLst>
          </p:cNvPr>
          <p:cNvSpPr txBox="1"/>
          <p:nvPr/>
        </p:nvSpPr>
        <p:spPr>
          <a:xfrm>
            <a:off x="9703834" y="1469700"/>
            <a:ext cx="2253549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  <a:r>
              <a:rPr lang="sk-SK" dirty="0"/>
              <a:t>V.</a:t>
            </a:r>
            <a:r>
              <a:rPr lang="en-US" dirty="0"/>
              <a:t> EXPERIMENT</a:t>
            </a:r>
            <a:endParaRPr lang="sk-SK" dirty="0"/>
          </a:p>
          <a:p>
            <a:pPr algn="ctr"/>
            <a:endParaRPr lang="sk-SK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Irradiation time</a:t>
            </a:r>
          </a:p>
          <a:p>
            <a:r>
              <a:rPr lang="en-US" sz="1200" dirty="0"/>
              <a:t>       3</a:t>
            </a:r>
            <a:r>
              <a:rPr lang="sk-SK" sz="1200" dirty="0"/>
              <a:t>0 m</a:t>
            </a:r>
            <a:r>
              <a:rPr lang="en-US" sz="1200" dirty="0"/>
              <a:t>; 1 h; 1.5 h;  2 h; 2.5 h.</a:t>
            </a:r>
          </a:p>
          <a:p>
            <a:r>
              <a:rPr lang="en-US" sz="1200" dirty="0"/>
              <a:t>       16 samples; 4 errors.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Automatic internal calibration used.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Track simulation performed.</a:t>
            </a: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E6B89F46-4A50-4165-BEDE-EA944622150A}"/>
              </a:ext>
            </a:extLst>
          </p:cNvPr>
          <p:cNvSpPr txBox="1"/>
          <p:nvPr/>
        </p:nvSpPr>
        <p:spPr>
          <a:xfrm>
            <a:off x="5533052" y="3249669"/>
            <a:ext cx="6407021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</a:t>
            </a:r>
            <a:r>
              <a:rPr lang="sk-SK" dirty="0"/>
              <a:t>V</a:t>
            </a:r>
            <a:r>
              <a:rPr lang="en-US" dirty="0"/>
              <a:t>I</a:t>
            </a:r>
            <a:r>
              <a:rPr lang="sk-SK" dirty="0"/>
              <a:t>.</a:t>
            </a:r>
            <a:r>
              <a:rPr lang="en-US" dirty="0"/>
              <a:t> RESULTS</a:t>
            </a:r>
            <a:endParaRPr lang="sk-SK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endParaRPr lang="en-US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084876C2-73AE-47FE-9D8C-51767C50C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9330" y="3591534"/>
            <a:ext cx="3905173" cy="2629735"/>
          </a:xfrm>
          <a:prstGeom prst="rect">
            <a:avLst/>
          </a:prstGeom>
        </p:spPr>
      </p:pic>
      <p:pic>
        <p:nvPicPr>
          <p:cNvPr id="31" name="Obrázok 30">
            <a:extLst>
              <a:ext uri="{FF2B5EF4-FFF2-40B4-BE49-F238E27FC236}">
                <a16:creationId xmlns:a16="http://schemas.microsoft.com/office/drawing/2014/main" id="{F67EEEAE-9551-429F-8AB4-FD50CC21BD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3531" y="3293706"/>
            <a:ext cx="1754154" cy="1754154"/>
          </a:xfrm>
          <a:prstGeom prst="rect">
            <a:avLst/>
          </a:prstGeom>
        </p:spPr>
      </p:pic>
      <p:pic>
        <p:nvPicPr>
          <p:cNvPr id="34" name="Obrázok 33">
            <a:extLst>
              <a:ext uri="{FF2B5EF4-FFF2-40B4-BE49-F238E27FC236}">
                <a16:creationId xmlns:a16="http://schemas.microsoft.com/office/drawing/2014/main" id="{31124E5A-89DA-42FA-A1B8-460A53B317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3531" y="5017497"/>
            <a:ext cx="1754154" cy="125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68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210</Words>
  <Application>Microsoft Office PowerPoint</Application>
  <PresentationFormat>Širokouhlá</PresentationFormat>
  <Paragraphs>56</Paragraphs>
  <Slides>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</vt:lpstr>
      <vt:lpstr>Motív Office</vt:lpstr>
      <vt:lpstr>DETERMINATION OF A TASTRACK PLASTIC TRACK DETECTOR RESPONSE TO NEUTRONS FROM THE PU-BE SOURCE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DETERMINATION OF A TASTRACK PLASTIC TRACK DETECTOR RESPONSE TO NEUTRONS FROM THE PU-BE SOURCE</dc:title>
  <dc:creator>Branislav Vrban</dc:creator>
  <cp:lastModifiedBy>Branislav Vrban</cp:lastModifiedBy>
  <cp:revision>9</cp:revision>
  <dcterms:created xsi:type="dcterms:W3CDTF">2021-11-06T23:39:20Z</dcterms:created>
  <dcterms:modified xsi:type="dcterms:W3CDTF">2021-11-07T01:13:44Z</dcterms:modified>
</cp:coreProperties>
</file>