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7" r:id="rId3"/>
    <p:sldId id="258" r:id="rId4"/>
    <p:sldId id="266" r:id="rId5"/>
    <p:sldId id="276" r:id="rId6"/>
    <p:sldId id="286" r:id="rId7"/>
    <p:sldId id="284" r:id="rId8"/>
    <p:sldId id="277" r:id="rId9"/>
    <p:sldId id="278" r:id="rId10"/>
    <p:sldId id="259" r:id="rId11"/>
    <p:sldId id="260" r:id="rId12"/>
    <p:sldId id="285" r:id="rId13"/>
    <p:sldId id="264" r:id="rId14"/>
    <p:sldId id="280" r:id="rId15"/>
    <p:sldId id="281" r:id="rId16"/>
    <p:sldId id="282" r:id="rId17"/>
    <p:sldId id="283" r:id="rId18"/>
    <p:sldId id="273" r:id="rId19"/>
    <p:sldId id="288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E9C62C-18EE-4B49-B193-6B46345C25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69F6B9D-5613-47BC-A4EE-24CF3FD4E5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5AB051-08A5-4619-979B-7141B8A58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D570-0C20-4A17-A290-FE3D2E5B8DC2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CA7EE9F-E38B-4E1E-B769-E992C13F3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910C38E-7991-4839-9602-4F4557070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4EB3-A19F-4B53-AB15-2E868CB945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2038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2B8373-6F82-408B-AA9D-5F00CC613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F9E8749-0251-4766-A399-39457791A1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F74D14-B43C-45AD-80F8-4DF4B9758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D570-0C20-4A17-A290-FE3D2E5B8DC2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99FA73-29F8-4CEA-B249-4784E12FF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F77D5E-801F-47E0-8CC3-14F92741B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4EB3-A19F-4B53-AB15-2E868CB945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9709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60C93F1-F7AA-4D6F-9962-6859AA691A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5054261-721A-42BD-B272-14281DC04C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6C1757-C3A2-464F-81FF-AE12AF7A1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D570-0C20-4A17-A290-FE3D2E5B8DC2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A8FB9F-7020-4D86-AA93-29DB56CDE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6ED21B-2154-4979-893A-343A94C84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4EB3-A19F-4B53-AB15-2E868CB945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6640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A97CAF-B83C-404C-8464-745CC1AFF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096B05-CF30-471E-BCD7-1276D5EE3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EA8DE0-B56D-48D0-819A-F73778243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D570-0C20-4A17-A290-FE3D2E5B8DC2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785F4F9-F2A5-4845-95FB-3C6E68EF2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A0AF55-EA6D-4432-BC2A-7531992B9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4EB3-A19F-4B53-AB15-2E868CB945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7837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1F28A6-5D9B-4E51-8C2D-099E6E03E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D174D83-D34E-4884-AD43-D119F254C5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E0AB607-EB3A-4CC9-ACBB-EDD41C4A5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D570-0C20-4A17-A290-FE3D2E5B8DC2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48D123-399E-4DD2-913F-C00C6D237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125B1C-382E-4563-B47F-017C9E1BF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4EB3-A19F-4B53-AB15-2E868CB945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0747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84AF9B-4A5E-42F5-BFC8-9F1BA3545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4648DBB-79E9-46C3-97FF-2D2237A47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5CE8CF7-5449-4B0A-85B0-C2333FAAC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4E12F3B-CB83-4C5A-9005-5C34B3474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D570-0C20-4A17-A290-FE3D2E5B8DC2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7D44F05-3911-48C1-AB49-B6FD5079E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34FDEC1-589F-441D-9DDF-E9754629E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4EB3-A19F-4B53-AB15-2E868CB945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8676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ABE08B-5CFC-4C1B-B5A5-59259F72C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50574AB-0EB6-4AEC-80AF-CA8535F5F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7ADAF2C-9ED0-4445-8E62-1CC31970C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4726DD4-63F8-4EAA-AD9E-8F8828A16D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FAB4691A-9931-4FDA-809F-30F7B8417C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00FCA65-AC86-492C-BF76-E2DE9B962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D570-0C20-4A17-A290-FE3D2E5B8DC2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D1FAEFF-B2CB-4301-ABE7-7018739FE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58D9A78-7C77-45A2-84F7-EAFA0989D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4EB3-A19F-4B53-AB15-2E868CB945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4019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EB3A44-845C-4E9B-95F4-A737BFA0C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CA50DB0-4D24-4939-8C91-7E5D21D2C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D570-0C20-4A17-A290-FE3D2E5B8DC2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B2F84E8-3A88-4156-8A9F-BFB25E54F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02D9C46-0CE9-4684-AD72-3EDB5B40E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4EB3-A19F-4B53-AB15-2E868CB945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86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22640BA-1374-4B3B-9B45-DAF0A344F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D570-0C20-4A17-A290-FE3D2E5B8DC2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E0CB692-D6C5-417B-A590-0ED63B5D1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3BF7354-86E1-463D-B640-6EBB184C2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4EB3-A19F-4B53-AB15-2E868CB945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2715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A3E981-1690-4E6D-9085-3E0E4AB74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B2106F-0EE2-48CF-A666-6717CFABB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FA13E9A-993E-4DDF-9F38-A18EEF5BF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EC545EA-6CBC-4E53-A66D-8735F9AC7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D570-0C20-4A17-A290-FE3D2E5B8DC2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B9922D9-E20D-4C2D-ABB6-3CCD51D9C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D3D5574-ED7C-4976-A62C-80F9FF4C1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4EB3-A19F-4B53-AB15-2E868CB945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0376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25FE56-B5AF-4A3F-9266-A8D4416F2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B229E97-5A16-4949-9B67-C0BCBFF198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08B6C35-41A4-475A-8121-6CEB8381F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BE3091F-E005-4C37-857A-43F08ACE3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D570-0C20-4A17-A290-FE3D2E5B8DC2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70BBA7E-AA68-430B-8900-1AC8369AC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3830F1B-0231-4AF8-8E50-C178AD1C1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74EB3-A19F-4B53-AB15-2E868CB945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7637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08BDA87-918D-4B1C-A00F-425D4CD87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5D2D85E-898B-4C66-9083-25472056A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241F9A-B490-4C9D-96EF-DB511D4B1D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7D570-0C20-4A17-A290-FE3D2E5B8DC2}" type="datetimeFigureOut">
              <a:rPr lang="cs-CZ" smtClean="0"/>
              <a:t>06.11.2023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0BCC58F-E2E0-4718-9EF3-77ED7FDF27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E2C21D-627A-4B7D-9182-E9F7927D5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74EB3-A19F-4B53-AB15-2E868CB945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308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92D936AF-49FA-46E0-B20C-DEA68B2AF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" y="3386413"/>
            <a:ext cx="12115798" cy="3429003"/>
          </a:xfrm>
          <a:prstGeom prst="rect">
            <a:avLst/>
          </a:prstGeom>
        </p:spPr>
      </p:pic>
      <p:pic>
        <p:nvPicPr>
          <p:cNvPr id="8" name="Zástupný symbol pro obsah 3">
            <a:extLst>
              <a:ext uri="{FF2B5EF4-FFF2-40B4-BE49-F238E27FC236}">
                <a16:creationId xmlns:a16="http://schemas.microsoft.com/office/drawing/2014/main" id="{17D3F573-4B2B-4A27-9E72-5BCC301CD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523" y="-4"/>
            <a:ext cx="12115798" cy="339417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92EB10D-A0FF-4652-949C-A652DE939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6078" y="1580910"/>
            <a:ext cx="9144000" cy="2482440"/>
          </a:xfrm>
        </p:spPr>
        <p:txBody>
          <a:bodyPr>
            <a:normAutofit fontScale="90000"/>
          </a:bodyPr>
          <a:lstStyle/>
          <a:p>
            <a:r>
              <a:rPr lang="cs-CZ" sz="4400" b="1" dirty="0"/>
              <a:t>Reakce buněk </a:t>
            </a:r>
            <a:r>
              <a:rPr lang="cs-CZ" sz="4400" b="1" dirty="0" err="1"/>
              <a:t>glioblastomových</a:t>
            </a:r>
            <a:r>
              <a:rPr lang="cs-CZ" sz="4400" b="1" dirty="0"/>
              <a:t> linií na protonové a fotonové ozáření v přítomnosti sloučenin boru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EC3BFB3-64BE-488E-889D-1BA5492B0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8656" y="3832694"/>
            <a:ext cx="9144000" cy="1655762"/>
          </a:xfrm>
        </p:spPr>
        <p:txBody>
          <a:bodyPr>
            <a:normAutofit/>
          </a:bodyPr>
          <a:lstStyle/>
          <a:p>
            <a:r>
              <a:rPr lang="cs-CZ" i="1" u="sng" dirty="0"/>
              <a:t>Zahradníček O.</a:t>
            </a:r>
            <a:r>
              <a:rPr lang="cs-CZ" i="1" dirty="0"/>
              <a:t>, Danilova I., </a:t>
            </a:r>
            <a:r>
              <a:rPr lang="cs-CZ" i="1" dirty="0" err="1"/>
              <a:t>Pachnerová</a:t>
            </a:r>
            <a:r>
              <a:rPr lang="cs-CZ" i="1" dirty="0"/>
              <a:t> Brabcová K., </a:t>
            </a:r>
            <a:r>
              <a:rPr lang="cs-CZ" i="1" dirty="0" err="1"/>
              <a:t>Vachelová</a:t>
            </a:r>
            <a:r>
              <a:rPr lang="cs-CZ" i="1" dirty="0"/>
              <a:t> J., Jamborová Z., Kundrát P., Bláha P.</a:t>
            </a:r>
            <a:r>
              <a:rPr lang="cs-CZ" i="1" baseline="30000" dirty="0"/>
              <a:t> </a:t>
            </a:r>
            <a:r>
              <a:rPr lang="cs-CZ" i="1" dirty="0"/>
              <a:t>, </a:t>
            </a:r>
            <a:r>
              <a:rPr lang="cs-CZ" i="1" dirty="0" err="1"/>
              <a:t>Vilimovský</a:t>
            </a:r>
            <a:r>
              <a:rPr lang="cs-CZ" i="1" dirty="0"/>
              <a:t> J., David M., Navrátil M.</a:t>
            </a:r>
            <a:r>
              <a:rPr lang="cs-CZ" i="1" baseline="30000" dirty="0"/>
              <a:t> </a:t>
            </a:r>
            <a:r>
              <a:rPr lang="cs-CZ" i="1" dirty="0"/>
              <a:t>, Vondráček V., Jelínek </a:t>
            </a:r>
            <a:r>
              <a:rPr lang="cs-CZ" i="1" dirty="0" err="1"/>
              <a:t>Michaelidesová</a:t>
            </a:r>
            <a:r>
              <a:rPr lang="cs-CZ" i="1" dirty="0"/>
              <a:t> A., Davídková M.</a:t>
            </a:r>
            <a:endParaRPr lang="cs-CZ" dirty="0"/>
          </a:p>
          <a:p>
            <a:endParaRPr lang="cs-CZ" dirty="0"/>
          </a:p>
        </p:txBody>
      </p:sp>
      <p:pic>
        <p:nvPicPr>
          <p:cNvPr id="1026" name="Picture 2" descr="Logos Download - Ústav jaderné fyziky AV ČR">
            <a:extLst>
              <a:ext uri="{FF2B5EF4-FFF2-40B4-BE49-F238E27FC236}">
                <a16:creationId xmlns:a16="http://schemas.microsoft.com/office/drawing/2014/main" id="{F5B109BA-90F2-47B5-B2B4-31AC17B66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61" y="229870"/>
            <a:ext cx="6477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746E182-10BC-473B-B34A-DE82EC7E8D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2482" y="217551"/>
            <a:ext cx="2422511" cy="94881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FEA1B92-F170-4F60-BC57-3686E97557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61" y="5257800"/>
            <a:ext cx="1685489" cy="126198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541D865-EEBC-4830-9E18-2DE89B35C8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0" y="5424047"/>
            <a:ext cx="1333307" cy="109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191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923E480B-AAED-4FE4-B59F-C935F478B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" y="3386413"/>
            <a:ext cx="12115798" cy="3429003"/>
          </a:xfrm>
          <a:prstGeom prst="rect">
            <a:avLst/>
          </a:prstGeom>
        </p:spPr>
      </p:pic>
      <p:pic>
        <p:nvPicPr>
          <p:cNvPr id="14" name="Zástupný symbol pro obsah 3">
            <a:extLst>
              <a:ext uri="{FF2B5EF4-FFF2-40B4-BE49-F238E27FC236}">
                <a16:creationId xmlns:a16="http://schemas.microsoft.com/office/drawing/2014/main" id="{5E745CE1-C63A-4B70-B3F9-4A6A1EB02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523" y="-4"/>
            <a:ext cx="12115798" cy="339417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67DD041-61F8-4E05-A7FF-871DA4C77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0131"/>
          </a:xfrm>
        </p:spPr>
        <p:txBody>
          <a:bodyPr>
            <a:normAutofit/>
          </a:bodyPr>
          <a:lstStyle/>
          <a:p>
            <a:pPr algn="ctr"/>
            <a:r>
              <a:rPr lang="cs-CZ" sz="3200" dirty="0">
                <a:latin typeface="+mn-lt"/>
              </a:rPr>
              <a:t>Buňky a jejich pěstování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C27668E-2F39-4BC6-9304-230DA99D2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616" y="1377118"/>
            <a:ext cx="11420856" cy="453498"/>
          </a:xfrm>
        </p:spPr>
        <p:txBody>
          <a:bodyPr>
            <a:normAutofit/>
          </a:bodyPr>
          <a:lstStyle/>
          <a:p>
            <a:r>
              <a:rPr lang="cs-CZ" sz="2400" dirty="0"/>
              <a:t>Buněčné linie derivované z glioblastomů (U-251 MG, U-87 MG, A172 a T98G)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C9FBE97-6E18-469A-8AFA-406F14EFDDCE}"/>
              </a:ext>
            </a:extLst>
          </p:cNvPr>
          <p:cNvSpPr txBox="1"/>
          <p:nvPr/>
        </p:nvSpPr>
        <p:spPr>
          <a:xfrm>
            <a:off x="182108" y="4748244"/>
            <a:ext cx="1182778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/>
              <a:t>Buňky pěstovány jako 2D kultury v </a:t>
            </a:r>
            <a:r>
              <a:rPr lang="cs-CZ" sz="2400" dirty="0" err="1"/>
              <a:t>Eaglově</a:t>
            </a:r>
            <a:r>
              <a:rPr lang="cs-CZ" sz="2400" dirty="0"/>
              <a:t> minimálním esenciálním médiu s přidaným fetálním bovinním sérem, pyruvátem, L-</a:t>
            </a:r>
            <a:r>
              <a:rPr lang="cs-CZ" sz="2400" dirty="0" err="1"/>
              <a:t>glutaminem</a:t>
            </a:r>
            <a:r>
              <a:rPr lang="cs-CZ" sz="2400" dirty="0"/>
              <a:t>, neesenciálními aminokyselinami a penicilinem/streptomycinem</a:t>
            </a:r>
            <a:r>
              <a:rPr lang="en-US" sz="2400" dirty="0"/>
              <a:t> </a:t>
            </a:r>
            <a:endParaRPr lang="cs-CZ" sz="2400" dirty="0"/>
          </a:p>
          <a:p>
            <a:endParaRPr lang="cs-CZ" sz="2000" dirty="0"/>
          </a:p>
        </p:txBody>
      </p:sp>
      <p:pic>
        <p:nvPicPr>
          <p:cNvPr id="5" name="Picture 2" descr="U87MG">
            <a:extLst>
              <a:ext uri="{FF2B5EF4-FFF2-40B4-BE49-F238E27FC236}">
                <a16:creationId xmlns:a16="http://schemas.microsoft.com/office/drawing/2014/main" id="{5B0F55BF-B7CD-455C-918E-71D4C2137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3" y="1920757"/>
            <a:ext cx="2223113" cy="222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D14CD26-3C79-4174-B4D9-6032A2D0AF18}"/>
              </a:ext>
            </a:extLst>
          </p:cNvPr>
          <p:cNvSpPr txBox="1"/>
          <p:nvPr/>
        </p:nvSpPr>
        <p:spPr>
          <a:xfrm>
            <a:off x="612199" y="4114183"/>
            <a:ext cx="1883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https://cls.shop/U87MG/300367</a:t>
            </a:r>
          </a:p>
        </p:txBody>
      </p:sp>
      <p:pic>
        <p:nvPicPr>
          <p:cNvPr id="7" name="Picture 2" descr="U-251 MG">
            <a:extLst>
              <a:ext uri="{FF2B5EF4-FFF2-40B4-BE49-F238E27FC236}">
                <a16:creationId xmlns:a16="http://schemas.microsoft.com/office/drawing/2014/main" id="{5C379DE3-8FE9-4A1C-BF2F-0D18E7BD5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63" y="1910990"/>
            <a:ext cx="2846950" cy="212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8CDD94C-1A66-4F1F-9582-9DEDCBD834F1}"/>
              </a:ext>
            </a:extLst>
          </p:cNvPr>
          <p:cNvSpPr txBox="1"/>
          <p:nvPr/>
        </p:nvSpPr>
        <p:spPr>
          <a:xfrm>
            <a:off x="3099735" y="4038078"/>
            <a:ext cx="2712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https://cls.shop/U-251-MG/300385</a:t>
            </a:r>
          </a:p>
        </p:txBody>
      </p:sp>
      <p:pic>
        <p:nvPicPr>
          <p:cNvPr id="9" name="Picture 2" descr="A172">
            <a:extLst>
              <a:ext uri="{FF2B5EF4-FFF2-40B4-BE49-F238E27FC236}">
                <a16:creationId xmlns:a16="http://schemas.microsoft.com/office/drawing/2014/main" id="{6EF8B3FC-AB9C-4853-A11D-5A7B7A88F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832" y="1920757"/>
            <a:ext cx="2908699" cy="217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26BBE948-6211-406B-9716-58E4C42867D4}"/>
              </a:ext>
            </a:extLst>
          </p:cNvPr>
          <p:cNvSpPr txBox="1"/>
          <p:nvPr/>
        </p:nvSpPr>
        <p:spPr>
          <a:xfrm>
            <a:off x="6200561" y="4091835"/>
            <a:ext cx="250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https://cls.shop/A172/300108</a:t>
            </a:r>
          </a:p>
        </p:txBody>
      </p:sp>
      <p:pic>
        <p:nvPicPr>
          <p:cNvPr id="11" name="Picture 2" descr="T98G ">
            <a:extLst>
              <a:ext uri="{FF2B5EF4-FFF2-40B4-BE49-F238E27FC236}">
                <a16:creationId xmlns:a16="http://schemas.microsoft.com/office/drawing/2014/main" id="{7F30030D-2077-4EBA-9AB1-E551610A1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750" y="1910990"/>
            <a:ext cx="2173224" cy="217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BDFA14F5-3542-42DD-9626-B141AD4F39B5}"/>
              </a:ext>
            </a:extLst>
          </p:cNvPr>
          <p:cNvSpPr txBox="1"/>
          <p:nvPr/>
        </p:nvSpPr>
        <p:spPr>
          <a:xfrm>
            <a:off x="9394406" y="4075702"/>
            <a:ext cx="210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https://cls.shop/T98G/305030</a:t>
            </a:r>
          </a:p>
        </p:txBody>
      </p:sp>
    </p:spTree>
    <p:extLst>
      <p:ext uri="{BB962C8B-B14F-4D97-AF65-F5344CB8AC3E}">
        <p14:creationId xmlns:p14="http://schemas.microsoft.com/office/powerpoint/2010/main" val="3270718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694806D-449E-467A-A488-22D78F0F0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" y="3386413"/>
            <a:ext cx="12115798" cy="3429003"/>
          </a:xfrm>
          <a:prstGeom prst="rect">
            <a:avLst/>
          </a:prstGeom>
        </p:spPr>
      </p:pic>
      <p:pic>
        <p:nvPicPr>
          <p:cNvPr id="6" name="Zástupný symbol pro obsah 3">
            <a:extLst>
              <a:ext uri="{FF2B5EF4-FFF2-40B4-BE49-F238E27FC236}">
                <a16:creationId xmlns:a16="http://schemas.microsoft.com/office/drawing/2014/main" id="{2433B537-1923-4170-A107-A9242EFA8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523" y="-4"/>
            <a:ext cx="12115798" cy="339417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858880B-690F-435C-8786-421444109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0573"/>
            <a:ext cx="10515600" cy="759587"/>
          </a:xfrm>
        </p:spPr>
        <p:txBody>
          <a:bodyPr>
            <a:noAutofit/>
          </a:bodyPr>
          <a:lstStyle/>
          <a:p>
            <a:pPr algn="ctr"/>
            <a:r>
              <a:rPr lang="cs-CZ" sz="3200" dirty="0">
                <a:latin typeface="+mn-lt"/>
              </a:rPr>
              <a:t>Metody sledování radiačního poškození buněk v přítomnosti/nepřítomnosti boru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43ACD67-5856-406D-B4F4-048C6DC93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085" y="1594162"/>
            <a:ext cx="11594969" cy="1256222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cs-CZ" sz="9600" u="sng" dirty="0" err="1"/>
              <a:t>Klonogenní</a:t>
            </a:r>
            <a:r>
              <a:rPr lang="cs-CZ" sz="9600" u="sng" dirty="0"/>
              <a:t> test přežití buněk </a:t>
            </a:r>
            <a:r>
              <a:rPr lang="cs-CZ" sz="9600" dirty="0"/>
              <a:t>- základní metodika používaná v radiobiologii ke studiu </a:t>
            </a:r>
            <a:r>
              <a:rPr lang="cs-CZ" sz="9600" dirty="0" err="1"/>
              <a:t>klonogenního</a:t>
            </a:r>
            <a:r>
              <a:rPr lang="cs-CZ" sz="9600" dirty="0"/>
              <a:t> přežití buněk po ozáření. Test určuje schopnost jednotlivých nasazených buněk se dělit a vytvořit kolonie minimálně o 50 buňkách. Taková kolonie je považována za důkaz přežití buňky.</a:t>
            </a:r>
          </a:p>
          <a:p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D6B980A-6FD9-41A3-8F5E-CAE78BDC4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1523" y="180419"/>
            <a:ext cx="3188872" cy="912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26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CDCE5BD7-5DDC-4380-9889-38546087A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" y="3386413"/>
            <a:ext cx="12115798" cy="3429003"/>
          </a:xfrm>
          <a:prstGeom prst="rect">
            <a:avLst/>
          </a:prstGeom>
        </p:spPr>
      </p:pic>
      <p:pic>
        <p:nvPicPr>
          <p:cNvPr id="7" name="Zástupný symbol pro obsah 3">
            <a:extLst>
              <a:ext uri="{FF2B5EF4-FFF2-40B4-BE49-F238E27FC236}">
                <a16:creationId xmlns:a16="http://schemas.microsoft.com/office/drawing/2014/main" id="{FFC4A075-D2DE-4D15-ACA8-C66C6EB42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523" y="-4"/>
            <a:ext cx="12115798" cy="339417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B1B074E-7841-451B-9F7F-54C984FF4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699" y="1891559"/>
            <a:ext cx="7016239" cy="4127672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AC528B2-C293-4312-B52D-C7B8C0AF9C4B}"/>
              </a:ext>
            </a:extLst>
          </p:cNvPr>
          <p:cNvSpPr txBox="1"/>
          <p:nvPr/>
        </p:nvSpPr>
        <p:spPr>
          <a:xfrm>
            <a:off x="575035" y="761354"/>
            <a:ext cx="11151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u="sng" dirty="0"/>
              <a:t>Kvantifikace dvojných zlomů DNA </a:t>
            </a:r>
            <a:r>
              <a:rPr lang="cs-CZ" sz="2400" dirty="0"/>
              <a:t>za použití </a:t>
            </a:r>
            <a:r>
              <a:rPr lang="cs-CZ" sz="2400" dirty="0" err="1"/>
              <a:t>imunodetekce</a:t>
            </a:r>
            <a:r>
              <a:rPr lang="cs-CZ" sz="2400" dirty="0"/>
              <a:t> proteinů gama H2AX a 53BP1</a:t>
            </a:r>
          </a:p>
        </p:txBody>
      </p:sp>
    </p:spTree>
    <p:extLst>
      <p:ext uri="{BB962C8B-B14F-4D97-AF65-F5344CB8AC3E}">
        <p14:creationId xmlns:p14="http://schemas.microsoft.com/office/powerpoint/2010/main" val="2066523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EFDD851B-8B0C-473F-957F-595097B34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" y="3386413"/>
            <a:ext cx="12115798" cy="3429003"/>
          </a:xfrm>
          <a:prstGeom prst="rect">
            <a:avLst/>
          </a:prstGeom>
        </p:spPr>
      </p:pic>
      <p:pic>
        <p:nvPicPr>
          <p:cNvPr id="10" name="Zástupný symbol pro obsah 3">
            <a:extLst>
              <a:ext uri="{FF2B5EF4-FFF2-40B4-BE49-F238E27FC236}">
                <a16:creationId xmlns:a16="http://schemas.microsoft.com/office/drawing/2014/main" id="{066C33C5-101A-403B-A436-37A84D085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523" y="-4"/>
            <a:ext cx="12115798" cy="339417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C052874-250F-4DE5-95DD-18BA18921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078" y="417449"/>
            <a:ext cx="2310384" cy="661543"/>
          </a:xfrm>
        </p:spPr>
        <p:txBody>
          <a:bodyPr/>
          <a:lstStyle/>
          <a:p>
            <a:r>
              <a:rPr lang="cs-CZ" b="1" u="sng" dirty="0"/>
              <a:t>U-87 MG</a:t>
            </a:r>
            <a:endParaRPr lang="en-US" b="1" u="sng" dirty="0"/>
          </a:p>
          <a:p>
            <a:pPr marL="0" indent="0">
              <a:buNone/>
            </a:pPr>
            <a:endParaRPr lang="cs-CZ" dirty="0"/>
          </a:p>
        </p:txBody>
      </p:sp>
      <p:grpSp>
        <p:nvGrpSpPr>
          <p:cNvPr id="32" name="Skupina 31">
            <a:extLst>
              <a:ext uri="{FF2B5EF4-FFF2-40B4-BE49-F238E27FC236}">
                <a16:creationId xmlns:a16="http://schemas.microsoft.com/office/drawing/2014/main" id="{A398717A-58AF-4954-8F3C-1EF92D356593}"/>
              </a:ext>
            </a:extLst>
          </p:cNvPr>
          <p:cNvGrpSpPr/>
          <p:nvPr/>
        </p:nvGrpSpPr>
        <p:grpSpPr>
          <a:xfrm>
            <a:off x="2807091" y="172982"/>
            <a:ext cx="5949633" cy="5039098"/>
            <a:chOff x="1128648" y="108111"/>
            <a:chExt cx="5949633" cy="5039098"/>
          </a:xfrm>
        </p:grpSpPr>
        <p:pic>
          <p:nvPicPr>
            <p:cNvPr id="24" name="Obrázek 23">
              <a:extLst>
                <a:ext uri="{FF2B5EF4-FFF2-40B4-BE49-F238E27FC236}">
                  <a16:creationId xmlns:a16="http://schemas.microsoft.com/office/drawing/2014/main" id="{A1ADE364-5FDD-4977-96BE-0E1CC489A5C9}"/>
                </a:ext>
              </a:extLst>
            </p:cNvPr>
            <p:cNvPicPr/>
            <p:nvPr/>
          </p:nvPicPr>
          <p:blipFill rotWithShape="1">
            <a:blip r:embed="rId3"/>
            <a:srcRect t="60905" r="39429"/>
            <a:stretch/>
          </p:blipFill>
          <p:spPr bwMode="auto">
            <a:xfrm>
              <a:off x="1183734" y="108111"/>
              <a:ext cx="2878393" cy="248383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5" name="Obrázek 24">
              <a:extLst>
                <a:ext uri="{FF2B5EF4-FFF2-40B4-BE49-F238E27FC236}">
                  <a16:creationId xmlns:a16="http://schemas.microsoft.com/office/drawing/2014/main" id="{CD03BB46-B025-433B-B318-3234F567E43C}"/>
                </a:ext>
              </a:extLst>
            </p:cNvPr>
            <p:cNvPicPr/>
            <p:nvPr/>
          </p:nvPicPr>
          <p:blipFill rotWithShape="1">
            <a:blip r:embed="rId4"/>
            <a:srcRect t="60570" r="39271"/>
            <a:stretch/>
          </p:blipFill>
          <p:spPr bwMode="auto">
            <a:xfrm>
              <a:off x="4062128" y="108111"/>
              <a:ext cx="2911348" cy="249843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" name="Obrázek 25">
              <a:extLst>
                <a:ext uri="{FF2B5EF4-FFF2-40B4-BE49-F238E27FC236}">
                  <a16:creationId xmlns:a16="http://schemas.microsoft.com/office/drawing/2014/main" id="{0CBB52E3-FB3D-4E2B-A86A-E9A584882CBF}"/>
                </a:ext>
              </a:extLst>
            </p:cNvPr>
            <p:cNvPicPr/>
            <p:nvPr/>
          </p:nvPicPr>
          <p:blipFill rotWithShape="1">
            <a:blip r:embed="rId5"/>
            <a:srcRect t="60570" r="39429"/>
            <a:stretch/>
          </p:blipFill>
          <p:spPr bwMode="auto">
            <a:xfrm>
              <a:off x="1128648" y="2491004"/>
              <a:ext cx="2908300" cy="265620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7" name="Obrázek 26">
              <a:extLst>
                <a:ext uri="{FF2B5EF4-FFF2-40B4-BE49-F238E27FC236}">
                  <a16:creationId xmlns:a16="http://schemas.microsoft.com/office/drawing/2014/main" id="{C31BB0AA-C41B-4E00-8B80-33EA50F3C32F}"/>
                </a:ext>
              </a:extLst>
            </p:cNvPr>
            <p:cNvPicPr/>
            <p:nvPr/>
          </p:nvPicPr>
          <p:blipFill rotWithShape="1">
            <a:blip r:embed="rId6"/>
            <a:srcRect t="60682" r="39588"/>
            <a:stretch/>
          </p:blipFill>
          <p:spPr bwMode="auto">
            <a:xfrm>
              <a:off x="4169981" y="2491004"/>
              <a:ext cx="2908300" cy="265620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aphicFrame>
        <p:nvGraphicFramePr>
          <p:cNvPr id="31" name="Tabulka 30">
            <a:extLst>
              <a:ext uri="{FF2B5EF4-FFF2-40B4-BE49-F238E27FC236}">
                <a16:creationId xmlns:a16="http://schemas.microsoft.com/office/drawing/2014/main" id="{08D91469-3585-4953-A81F-25BA139B90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285334"/>
              </p:ext>
            </p:extLst>
          </p:nvPr>
        </p:nvGraphicFramePr>
        <p:xfrm>
          <a:off x="2333911" y="5221978"/>
          <a:ext cx="7856463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9276">
                  <a:extLst>
                    <a:ext uri="{9D8B030D-6E8A-4147-A177-3AD203B41FA5}">
                      <a16:colId xmlns:a16="http://schemas.microsoft.com/office/drawing/2014/main" val="1792337815"/>
                    </a:ext>
                  </a:extLst>
                </a:gridCol>
                <a:gridCol w="1737424">
                  <a:extLst>
                    <a:ext uri="{9D8B030D-6E8A-4147-A177-3AD203B41FA5}">
                      <a16:colId xmlns:a16="http://schemas.microsoft.com/office/drawing/2014/main" val="1788204860"/>
                    </a:ext>
                  </a:extLst>
                </a:gridCol>
                <a:gridCol w="1669763">
                  <a:extLst>
                    <a:ext uri="{9D8B030D-6E8A-4147-A177-3AD203B41FA5}">
                      <a16:colId xmlns:a16="http://schemas.microsoft.com/office/drawing/2014/main" val="4011516741"/>
                    </a:ext>
                  </a:extLst>
                </a:gridCol>
              </a:tblGrid>
              <a:tr h="352222">
                <a:tc gridSpan="3">
                  <a:txBody>
                    <a:bodyPr/>
                    <a:lstStyle/>
                    <a:p>
                      <a:pPr algn="ctr"/>
                      <a:r>
                        <a:rPr lang="cs-CZ" dirty="0"/>
                        <a:t>F test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548027"/>
                  </a:ext>
                </a:extLst>
              </a:tr>
              <a:tr h="35222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signifikantní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936193"/>
                  </a:ext>
                </a:extLst>
              </a:tr>
              <a:tr h="352222">
                <a:tc>
                  <a:txBody>
                    <a:bodyPr/>
                    <a:lstStyle/>
                    <a:p>
                      <a:r>
                        <a:rPr lang="cs-CZ" dirty="0"/>
                        <a:t>Proton pík kontrola vs. proton pík </a:t>
                      </a:r>
                      <a:r>
                        <a:rPr lang="cs-CZ" sz="1800" baseline="30000" dirty="0" err="1"/>
                        <a:t>Nat</a:t>
                      </a:r>
                      <a:r>
                        <a:rPr lang="cs-CZ" dirty="0" err="1"/>
                        <a:t>BSH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1,97E-05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***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917237"/>
                  </a:ext>
                </a:extLst>
              </a:tr>
              <a:tr h="352222">
                <a:tc>
                  <a:txBody>
                    <a:bodyPr/>
                    <a:lstStyle/>
                    <a:p>
                      <a:r>
                        <a:rPr lang="cs-CZ" dirty="0"/>
                        <a:t>Proton pík </a:t>
                      </a:r>
                      <a:r>
                        <a:rPr lang="cs-CZ" sz="1800" baseline="30000" dirty="0"/>
                        <a:t>10</a:t>
                      </a:r>
                      <a:r>
                        <a:rPr lang="cs-CZ" dirty="0"/>
                        <a:t>BSH vs. proton pík </a:t>
                      </a:r>
                      <a:r>
                        <a:rPr lang="cs-CZ" sz="1800" baseline="30000" dirty="0" err="1"/>
                        <a:t>Nat</a:t>
                      </a:r>
                      <a:r>
                        <a:rPr lang="cs-CZ" dirty="0" err="1"/>
                        <a:t>BSH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0,04595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600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9683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id="{2BAF200B-170E-4955-9D4D-22C143121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" y="3386413"/>
            <a:ext cx="12115798" cy="3429003"/>
          </a:xfrm>
          <a:prstGeom prst="rect">
            <a:avLst/>
          </a:prstGeom>
        </p:spPr>
      </p:pic>
      <p:pic>
        <p:nvPicPr>
          <p:cNvPr id="14" name="Zástupný symbol pro obsah 3">
            <a:extLst>
              <a:ext uri="{FF2B5EF4-FFF2-40B4-BE49-F238E27FC236}">
                <a16:creationId xmlns:a16="http://schemas.microsoft.com/office/drawing/2014/main" id="{9A23CCC5-9949-44F0-860F-11F6BFCFE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523" y="-4"/>
            <a:ext cx="12115798" cy="339417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C052874-250F-4DE5-95DD-18BA18921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078" y="417449"/>
            <a:ext cx="2310384" cy="661543"/>
          </a:xfrm>
        </p:spPr>
        <p:txBody>
          <a:bodyPr/>
          <a:lstStyle/>
          <a:p>
            <a:r>
              <a:rPr lang="cs-CZ" b="1" u="sng" dirty="0"/>
              <a:t>U-251 MG</a:t>
            </a:r>
            <a:endParaRPr lang="en-US" b="1" u="sng" dirty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31" name="Tabulka 30">
            <a:extLst>
              <a:ext uri="{FF2B5EF4-FFF2-40B4-BE49-F238E27FC236}">
                <a16:creationId xmlns:a16="http://schemas.microsoft.com/office/drawing/2014/main" id="{08D91469-3585-4953-A81F-25BA139B90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894076"/>
              </p:ext>
            </p:extLst>
          </p:nvPr>
        </p:nvGraphicFramePr>
        <p:xfrm>
          <a:off x="2138963" y="4147145"/>
          <a:ext cx="8008918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5314">
                  <a:extLst>
                    <a:ext uri="{9D8B030D-6E8A-4147-A177-3AD203B41FA5}">
                      <a16:colId xmlns:a16="http://schemas.microsoft.com/office/drawing/2014/main" val="1792337815"/>
                    </a:ext>
                  </a:extLst>
                </a:gridCol>
                <a:gridCol w="1842503">
                  <a:extLst>
                    <a:ext uri="{9D8B030D-6E8A-4147-A177-3AD203B41FA5}">
                      <a16:colId xmlns:a16="http://schemas.microsoft.com/office/drawing/2014/main" val="1788204860"/>
                    </a:ext>
                  </a:extLst>
                </a:gridCol>
                <a:gridCol w="1481101">
                  <a:extLst>
                    <a:ext uri="{9D8B030D-6E8A-4147-A177-3AD203B41FA5}">
                      <a16:colId xmlns:a16="http://schemas.microsoft.com/office/drawing/2014/main" val="4011516741"/>
                    </a:ext>
                  </a:extLst>
                </a:gridCol>
              </a:tblGrid>
              <a:tr h="237744">
                <a:tc gridSpan="3">
                  <a:txBody>
                    <a:bodyPr/>
                    <a:lstStyle/>
                    <a:p>
                      <a:pPr algn="l"/>
                      <a:r>
                        <a:rPr lang="cs-CZ" dirty="0"/>
                        <a:t>F test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548027"/>
                  </a:ext>
                </a:extLst>
              </a:tr>
              <a:tr h="352222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signifikantní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9361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cs-CZ" dirty="0"/>
                        <a:t>Fotony 18 MV kontrola vs. fotony 18 MV</a:t>
                      </a:r>
                      <a:r>
                        <a:rPr lang="cs-CZ" sz="1800" baseline="30000" dirty="0"/>
                        <a:t> </a:t>
                      </a:r>
                      <a:r>
                        <a:rPr lang="cs-CZ" sz="1800" baseline="30000" dirty="0" err="1"/>
                        <a:t>Nat</a:t>
                      </a:r>
                      <a:r>
                        <a:rPr lang="cs-CZ" dirty="0" err="1"/>
                        <a:t>BSH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0.01208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91723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Fotony 18 MV kontrola  vs. fotony 18 MV </a:t>
                      </a:r>
                      <a:r>
                        <a:rPr lang="cs-CZ" sz="1800" baseline="30000" dirty="0"/>
                        <a:t>10</a:t>
                      </a:r>
                      <a:r>
                        <a:rPr lang="cs-CZ" dirty="0"/>
                        <a:t>BSH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0,00427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4149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cs-CZ" dirty="0"/>
                        <a:t>Protony plató kontrola vs. protony plató </a:t>
                      </a:r>
                      <a:r>
                        <a:rPr lang="cs-CZ" sz="1800" baseline="30000" dirty="0"/>
                        <a:t>10</a:t>
                      </a:r>
                      <a:r>
                        <a:rPr lang="cs-CZ" dirty="0"/>
                        <a:t>BSH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2.411E-05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***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60044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Protony pík kontrola vs. protony pík </a:t>
                      </a:r>
                      <a:r>
                        <a:rPr lang="cs-CZ" sz="1800" baseline="30000" dirty="0" err="1"/>
                        <a:t>Nat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BSH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2,37E-06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***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58984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cs-CZ" dirty="0"/>
                        <a:t>Protony pík kontrola vs. protony pík </a:t>
                      </a:r>
                      <a:r>
                        <a:rPr lang="cs-CZ" sz="1800" baseline="30000" dirty="0"/>
                        <a:t>10</a:t>
                      </a:r>
                      <a:r>
                        <a:rPr lang="cs-CZ" dirty="0"/>
                        <a:t>BSH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8,07E-09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***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162530"/>
                  </a:ext>
                </a:extLst>
              </a:tr>
            </a:tbl>
          </a:graphicData>
        </a:graphic>
      </p:graphicFrame>
      <p:grpSp>
        <p:nvGrpSpPr>
          <p:cNvPr id="2" name="Skupina 1">
            <a:extLst>
              <a:ext uri="{FF2B5EF4-FFF2-40B4-BE49-F238E27FC236}">
                <a16:creationId xmlns:a16="http://schemas.microsoft.com/office/drawing/2014/main" id="{B1CF1B5E-72FC-4583-8798-ECC9DA81D208}"/>
              </a:ext>
            </a:extLst>
          </p:cNvPr>
          <p:cNvGrpSpPr/>
          <p:nvPr/>
        </p:nvGrpSpPr>
        <p:grpSpPr>
          <a:xfrm>
            <a:off x="3136024" y="104928"/>
            <a:ext cx="5329248" cy="4258566"/>
            <a:chOff x="2629707" y="104927"/>
            <a:chExt cx="5873195" cy="5021657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99BF53CA-A1BE-4D14-8B27-BCEEC409E5B2}"/>
                </a:ext>
              </a:extLst>
            </p:cNvPr>
            <p:cNvPicPr/>
            <p:nvPr/>
          </p:nvPicPr>
          <p:blipFill rotWithShape="1">
            <a:blip r:embed="rId3"/>
            <a:srcRect l="-1" t="60733" r="39162"/>
            <a:stretch/>
          </p:blipFill>
          <p:spPr bwMode="auto">
            <a:xfrm>
              <a:off x="2629707" y="104927"/>
              <a:ext cx="2948305" cy="268859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61A2C91A-4AA0-47ED-BE64-A820771842F2}"/>
                </a:ext>
              </a:extLst>
            </p:cNvPr>
            <p:cNvPicPr/>
            <p:nvPr/>
          </p:nvPicPr>
          <p:blipFill rotWithShape="1">
            <a:blip r:embed="rId4"/>
            <a:srcRect t="60597" r="39010"/>
            <a:stretch/>
          </p:blipFill>
          <p:spPr bwMode="auto">
            <a:xfrm>
              <a:off x="5509616" y="104927"/>
              <a:ext cx="2948305" cy="268859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Obrázek 10">
              <a:extLst>
                <a:ext uri="{FF2B5EF4-FFF2-40B4-BE49-F238E27FC236}">
                  <a16:creationId xmlns:a16="http://schemas.microsoft.com/office/drawing/2014/main" id="{00F6DE0B-15AD-4BFB-BED5-8156CAF4199C}"/>
                </a:ext>
              </a:extLst>
            </p:cNvPr>
            <p:cNvPicPr/>
            <p:nvPr/>
          </p:nvPicPr>
          <p:blipFill rotWithShape="1">
            <a:blip r:embed="rId5"/>
            <a:srcRect t="60326" r="38852"/>
            <a:stretch/>
          </p:blipFill>
          <p:spPr bwMode="auto">
            <a:xfrm>
              <a:off x="2629707" y="2437994"/>
              <a:ext cx="2948305" cy="268859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>
              <a:extLst>
                <a:ext uri="{FF2B5EF4-FFF2-40B4-BE49-F238E27FC236}">
                  <a16:creationId xmlns:a16="http://schemas.microsoft.com/office/drawing/2014/main" id="{9A9CCFDD-6C3E-4AE5-BC06-67765DCCB49C}"/>
                </a:ext>
              </a:extLst>
            </p:cNvPr>
            <p:cNvPicPr/>
            <p:nvPr/>
          </p:nvPicPr>
          <p:blipFill rotWithShape="1">
            <a:blip r:embed="rId6"/>
            <a:srcRect t="60658" r="39558"/>
            <a:stretch/>
          </p:blipFill>
          <p:spPr bwMode="auto">
            <a:xfrm>
              <a:off x="5554597" y="2437994"/>
              <a:ext cx="2948305" cy="268859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99689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902F2570-1C2F-43CE-ADB2-7821E38D8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" y="3386413"/>
            <a:ext cx="12115798" cy="3429003"/>
          </a:xfrm>
          <a:prstGeom prst="rect">
            <a:avLst/>
          </a:prstGeom>
        </p:spPr>
      </p:pic>
      <p:pic>
        <p:nvPicPr>
          <p:cNvPr id="10" name="Zástupný symbol pro obsah 3">
            <a:extLst>
              <a:ext uri="{FF2B5EF4-FFF2-40B4-BE49-F238E27FC236}">
                <a16:creationId xmlns:a16="http://schemas.microsoft.com/office/drawing/2014/main" id="{87BE6181-755A-42AB-8DA3-BF2277D37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523" y="-4"/>
            <a:ext cx="12115798" cy="339417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C052874-250F-4DE5-95DD-18BA18921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078" y="417449"/>
            <a:ext cx="2310384" cy="661543"/>
          </a:xfrm>
        </p:spPr>
        <p:txBody>
          <a:bodyPr/>
          <a:lstStyle/>
          <a:p>
            <a:r>
              <a:rPr lang="cs-CZ" b="1" u="sng" dirty="0"/>
              <a:t>A172</a:t>
            </a:r>
            <a:endParaRPr lang="en-US" b="1" u="sng" dirty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7A369057-CF22-47F1-9FBD-1671D8980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810847"/>
              </p:ext>
            </p:extLst>
          </p:nvPr>
        </p:nvGraphicFramePr>
        <p:xfrm>
          <a:off x="2251904" y="4855461"/>
          <a:ext cx="7712227" cy="183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1634">
                  <a:extLst>
                    <a:ext uri="{9D8B030D-6E8A-4147-A177-3AD203B41FA5}">
                      <a16:colId xmlns:a16="http://schemas.microsoft.com/office/drawing/2014/main" val="4195133090"/>
                    </a:ext>
                  </a:extLst>
                </a:gridCol>
                <a:gridCol w="1163345">
                  <a:extLst>
                    <a:ext uri="{9D8B030D-6E8A-4147-A177-3AD203B41FA5}">
                      <a16:colId xmlns:a16="http://schemas.microsoft.com/office/drawing/2014/main" val="1883477621"/>
                    </a:ext>
                  </a:extLst>
                </a:gridCol>
                <a:gridCol w="1997248">
                  <a:extLst>
                    <a:ext uri="{9D8B030D-6E8A-4147-A177-3AD203B41FA5}">
                      <a16:colId xmlns:a16="http://schemas.microsoft.com/office/drawing/2014/main" val="2034465523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cs-CZ" dirty="0"/>
                        <a:t>F test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14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signifikantní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58137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r>
                        <a:rPr lang="cs-CZ" dirty="0"/>
                        <a:t>Fotony 6 MV kontrola vs. fotony 6 MV </a:t>
                      </a:r>
                      <a:r>
                        <a:rPr lang="cs-CZ" sz="1800" baseline="30000" dirty="0" err="1"/>
                        <a:t>Nat</a:t>
                      </a:r>
                      <a:r>
                        <a:rPr lang="cs-CZ" dirty="0" err="1"/>
                        <a:t>BSH</a:t>
                      </a:r>
                      <a:r>
                        <a:rPr lang="cs-CZ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0,07721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666901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r>
                        <a:rPr lang="cs-CZ" dirty="0"/>
                        <a:t>Fotony 6 MV kontrola vs. fotony 6 MV </a:t>
                      </a:r>
                      <a:r>
                        <a:rPr lang="cs-CZ" sz="1800" baseline="30000" dirty="0"/>
                        <a:t>10</a:t>
                      </a:r>
                      <a:r>
                        <a:rPr lang="cs-CZ" dirty="0"/>
                        <a:t>BSH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0,03301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142141"/>
                  </a:ext>
                </a:extLst>
              </a:tr>
              <a:tr h="123613">
                <a:tc>
                  <a:txBody>
                    <a:bodyPr/>
                    <a:lstStyle/>
                    <a:p>
                      <a:r>
                        <a:rPr lang="cs-CZ" dirty="0"/>
                        <a:t>Protony plató kontrola vs. protony plató </a:t>
                      </a:r>
                      <a:r>
                        <a:rPr lang="cs-CZ" sz="1800" baseline="30000" dirty="0"/>
                        <a:t>10</a:t>
                      </a:r>
                      <a:r>
                        <a:rPr lang="cs-CZ" dirty="0"/>
                        <a:t>BSH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0,03095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40656"/>
                  </a:ext>
                </a:extLst>
              </a:tr>
            </a:tbl>
          </a:graphicData>
        </a:graphic>
      </p:graphicFrame>
      <p:grpSp>
        <p:nvGrpSpPr>
          <p:cNvPr id="4" name="Skupina 3">
            <a:extLst>
              <a:ext uri="{FF2B5EF4-FFF2-40B4-BE49-F238E27FC236}">
                <a16:creationId xmlns:a16="http://schemas.microsoft.com/office/drawing/2014/main" id="{8B782154-AC34-4B77-A072-A440B0F83A4A}"/>
              </a:ext>
            </a:extLst>
          </p:cNvPr>
          <p:cNvGrpSpPr/>
          <p:nvPr/>
        </p:nvGrpSpPr>
        <p:grpSpPr>
          <a:xfrm>
            <a:off x="2677164" y="105915"/>
            <a:ext cx="5969193" cy="4749549"/>
            <a:chOff x="1922079" y="51051"/>
            <a:chExt cx="6225794" cy="5039490"/>
          </a:xfrm>
        </p:grpSpPr>
        <p:pic>
          <p:nvPicPr>
            <p:cNvPr id="15" name="Obrázek 14">
              <a:extLst>
                <a:ext uri="{FF2B5EF4-FFF2-40B4-BE49-F238E27FC236}">
                  <a16:creationId xmlns:a16="http://schemas.microsoft.com/office/drawing/2014/main" id="{05CBA227-D54E-4A45-B6D0-38E8980FCC39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922080" y="51052"/>
              <a:ext cx="2879725" cy="2638425"/>
            </a:xfrm>
            <a:prstGeom prst="rect">
              <a:avLst/>
            </a:prstGeom>
          </p:spPr>
        </p:pic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B3E455E3-8ACD-4B32-A574-48B5F9975778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259005" y="51051"/>
              <a:ext cx="2879725" cy="2638425"/>
            </a:xfrm>
            <a:prstGeom prst="rect">
              <a:avLst/>
            </a:prstGeom>
          </p:spPr>
        </p:pic>
        <p:pic>
          <p:nvPicPr>
            <p:cNvPr id="17" name="Obrázek 16">
              <a:extLst>
                <a:ext uri="{FF2B5EF4-FFF2-40B4-BE49-F238E27FC236}">
                  <a16:creationId xmlns:a16="http://schemas.microsoft.com/office/drawing/2014/main" id="{7C3D4625-7F56-4BD0-AD5F-28E6B4B72720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922079" y="2452116"/>
              <a:ext cx="2879725" cy="2638425"/>
            </a:xfrm>
            <a:prstGeom prst="rect">
              <a:avLst/>
            </a:prstGeom>
          </p:spPr>
        </p:pic>
        <p:pic>
          <p:nvPicPr>
            <p:cNvPr id="18" name="Obrázek 17">
              <a:extLst>
                <a:ext uri="{FF2B5EF4-FFF2-40B4-BE49-F238E27FC236}">
                  <a16:creationId xmlns:a16="http://schemas.microsoft.com/office/drawing/2014/main" id="{0A9797C9-DD21-4612-A4BF-CE3EB32BCC88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5268148" y="2452113"/>
              <a:ext cx="2879725" cy="2638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5452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1E73C961-5FD3-47D7-B922-3732F0DE2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" y="3386413"/>
            <a:ext cx="12115798" cy="3429003"/>
          </a:xfrm>
          <a:prstGeom prst="rect">
            <a:avLst/>
          </a:prstGeom>
        </p:spPr>
      </p:pic>
      <p:pic>
        <p:nvPicPr>
          <p:cNvPr id="12" name="Zástupný symbol pro obsah 3">
            <a:extLst>
              <a:ext uri="{FF2B5EF4-FFF2-40B4-BE49-F238E27FC236}">
                <a16:creationId xmlns:a16="http://schemas.microsoft.com/office/drawing/2014/main" id="{85C3F5CB-4519-444D-9C97-0E16962D3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523" y="-4"/>
            <a:ext cx="12115798" cy="339417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C052874-250F-4DE5-95DD-18BA18921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078" y="417449"/>
            <a:ext cx="2310384" cy="661543"/>
          </a:xfrm>
        </p:spPr>
        <p:txBody>
          <a:bodyPr/>
          <a:lstStyle/>
          <a:p>
            <a:r>
              <a:rPr lang="cs-CZ" b="1" u="sng" dirty="0"/>
              <a:t>T98G</a:t>
            </a:r>
            <a:endParaRPr lang="en-US" b="1" u="sng" dirty="0"/>
          </a:p>
          <a:p>
            <a:pPr marL="0" indent="0">
              <a:buNone/>
            </a:pPr>
            <a:endParaRPr lang="cs-CZ" dirty="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DB3579AE-EE4D-4075-BA8A-D65215D4DD11}"/>
              </a:ext>
            </a:extLst>
          </p:cNvPr>
          <p:cNvGrpSpPr/>
          <p:nvPr/>
        </p:nvGrpSpPr>
        <p:grpSpPr>
          <a:xfrm>
            <a:off x="2498104" y="263949"/>
            <a:ext cx="6304112" cy="6221692"/>
            <a:chOff x="2498104" y="263949"/>
            <a:chExt cx="6304112" cy="6221692"/>
          </a:xfrm>
        </p:grpSpPr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43B0A175-42C5-4FDF-BFDF-C883B7935F81}"/>
                </a:ext>
              </a:extLst>
            </p:cNvPr>
            <p:cNvGrpSpPr/>
            <p:nvPr/>
          </p:nvGrpSpPr>
          <p:grpSpPr>
            <a:xfrm>
              <a:off x="2498104" y="263949"/>
              <a:ext cx="6287802" cy="3188609"/>
              <a:chOff x="2375555" y="348550"/>
              <a:chExt cx="6014425" cy="2783504"/>
            </a:xfrm>
          </p:grpSpPr>
          <p:pic>
            <p:nvPicPr>
              <p:cNvPr id="8" name="Obrázek 7">
                <a:extLst>
                  <a:ext uri="{FF2B5EF4-FFF2-40B4-BE49-F238E27FC236}">
                    <a16:creationId xmlns:a16="http://schemas.microsoft.com/office/drawing/2014/main" id="{01F89526-0395-45ED-87E0-71ECF92C6CF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75555" y="348550"/>
                <a:ext cx="2956603" cy="2783503"/>
              </a:xfrm>
              <a:prstGeom prst="rect">
                <a:avLst/>
              </a:prstGeom>
            </p:spPr>
          </p:pic>
          <p:pic>
            <p:nvPicPr>
              <p:cNvPr id="9" name="Obrázek 8">
                <a:extLst>
                  <a:ext uri="{FF2B5EF4-FFF2-40B4-BE49-F238E27FC236}">
                    <a16:creationId xmlns:a16="http://schemas.microsoft.com/office/drawing/2014/main" id="{846EF995-9C86-4BC8-937B-8044E3CA78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33377" y="348551"/>
                <a:ext cx="2956603" cy="2783503"/>
              </a:xfrm>
              <a:prstGeom prst="rect">
                <a:avLst/>
              </a:prstGeom>
            </p:spPr>
          </p:pic>
        </p:grpSp>
        <p:grpSp>
          <p:nvGrpSpPr>
            <p:cNvPr id="2" name="Skupina 1">
              <a:extLst>
                <a:ext uri="{FF2B5EF4-FFF2-40B4-BE49-F238E27FC236}">
                  <a16:creationId xmlns:a16="http://schemas.microsoft.com/office/drawing/2014/main" id="{AB9DF181-7939-421A-9408-3F676AA7A5FB}"/>
                </a:ext>
              </a:extLst>
            </p:cNvPr>
            <p:cNvGrpSpPr/>
            <p:nvPr/>
          </p:nvGrpSpPr>
          <p:grpSpPr>
            <a:xfrm>
              <a:off x="2498106" y="3690350"/>
              <a:ext cx="6304110" cy="2795291"/>
              <a:chOff x="2271860" y="3030474"/>
              <a:chExt cx="6304110" cy="2795291"/>
            </a:xfrm>
          </p:grpSpPr>
          <p:pic>
            <p:nvPicPr>
              <p:cNvPr id="10" name="Obrázek 9">
                <a:extLst>
                  <a:ext uri="{FF2B5EF4-FFF2-40B4-BE49-F238E27FC236}">
                    <a16:creationId xmlns:a16="http://schemas.microsoft.com/office/drawing/2014/main" id="{36AAF805-8AEA-439A-94F3-D22B05B4B7A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71860" y="3030474"/>
                <a:ext cx="3060297" cy="2795291"/>
              </a:xfrm>
              <a:prstGeom prst="rect">
                <a:avLst/>
              </a:prstGeom>
            </p:spPr>
          </p:pic>
          <p:pic>
            <p:nvPicPr>
              <p:cNvPr id="11" name="Obrázek 10">
                <a:extLst>
                  <a:ext uri="{FF2B5EF4-FFF2-40B4-BE49-F238E27FC236}">
                    <a16:creationId xmlns:a16="http://schemas.microsoft.com/office/drawing/2014/main" id="{FC8286BB-CB39-4D36-8D40-7AB456D3B28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15673" y="3030474"/>
                <a:ext cx="3060297" cy="279529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73693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E023F2A-D46E-4118-937F-85E5C03F3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" y="3386413"/>
            <a:ext cx="12115798" cy="3429003"/>
          </a:xfrm>
          <a:prstGeom prst="rect">
            <a:avLst/>
          </a:prstGeom>
        </p:spPr>
      </p:pic>
      <p:pic>
        <p:nvPicPr>
          <p:cNvPr id="5" name="Zástupný symbol pro obsah 3">
            <a:extLst>
              <a:ext uri="{FF2B5EF4-FFF2-40B4-BE49-F238E27FC236}">
                <a16:creationId xmlns:a16="http://schemas.microsoft.com/office/drawing/2014/main" id="{A5A00721-28F7-44A3-87F1-810B8BEB8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523" y="-4"/>
            <a:ext cx="12115798" cy="339417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CCD2657-5B9D-4882-B76B-DD843BCC0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9077"/>
            <a:ext cx="10515600" cy="700104"/>
          </a:xfrm>
        </p:spPr>
        <p:txBody>
          <a:bodyPr>
            <a:normAutofit/>
          </a:bodyPr>
          <a:lstStyle/>
          <a:p>
            <a:pPr algn="ctr"/>
            <a:r>
              <a:rPr lang="cs-CZ" sz="3200" dirty="0">
                <a:latin typeface="+mn-lt"/>
              </a:rPr>
              <a:t>Závěr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56FFD0E-2B9C-4EB6-9C78-1E30CE5B9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46375"/>
          </a:xfrm>
        </p:spPr>
        <p:txBody>
          <a:bodyPr>
            <a:normAutofit fontScale="92500"/>
          </a:bodyPr>
          <a:lstStyle/>
          <a:p>
            <a:r>
              <a:rPr lang="cs-CZ" sz="2400" dirty="0"/>
              <a:t>Signifikantní efekt ukazující na použitelnost PBCT při použití </a:t>
            </a:r>
            <a:r>
              <a:rPr lang="cs-CZ" sz="2400" baseline="30000" dirty="0" err="1"/>
              <a:t>Nat</a:t>
            </a:r>
            <a:r>
              <a:rPr lang="cs-CZ" sz="2400" dirty="0" err="1"/>
              <a:t>BSH</a:t>
            </a:r>
            <a:r>
              <a:rPr lang="cs-CZ" sz="2400" dirty="0"/>
              <a:t> potvrzen pouze u linie U87</a:t>
            </a:r>
          </a:p>
          <a:p>
            <a:r>
              <a:rPr lang="cs-CZ" sz="2400" dirty="0"/>
              <a:t>Naše experimenty nemohou potvrdit univerzální použitelnost PBCT za použití klinicky bezpečných koncentrací </a:t>
            </a:r>
            <a:r>
              <a:rPr lang="cs-CZ" sz="2400" baseline="30000" dirty="0" err="1"/>
              <a:t>Nat</a:t>
            </a:r>
            <a:r>
              <a:rPr lang="cs-CZ" sz="2400" dirty="0" err="1"/>
              <a:t>BSH</a:t>
            </a:r>
            <a:r>
              <a:rPr lang="cs-CZ" sz="2400" dirty="0"/>
              <a:t>.</a:t>
            </a:r>
          </a:p>
          <a:p>
            <a:r>
              <a:rPr lang="cs-CZ" sz="2400" dirty="0"/>
              <a:t>Efekt biologické rozdílnosti buněčných linií?</a:t>
            </a:r>
          </a:p>
          <a:p>
            <a:r>
              <a:rPr lang="cs-CZ" sz="2400" dirty="0"/>
              <a:t>Možná příliš nízká koncentrace </a:t>
            </a:r>
            <a:r>
              <a:rPr lang="cs-CZ" sz="2400" baseline="30000" dirty="0" err="1"/>
              <a:t>Nat</a:t>
            </a:r>
            <a:r>
              <a:rPr lang="cs-CZ" sz="2400" dirty="0" err="1"/>
              <a:t>BSH</a:t>
            </a:r>
            <a:r>
              <a:rPr lang="cs-CZ" sz="2400" dirty="0"/>
              <a:t> – velmi málo reakcí protonů s </a:t>
            </a:r>
            <a:r>
              <a:rPr lang="cs-CZ" sz="2400" baseline="30000" dirty="0"/>
              <a:t>11</a:t>
            </a:r>
            <a:r>
              <a:rPr lang="cs-CZ" sz="2400" dirty="0"/>
              <a:t>B</a:t>
            </a:r>
          </a:p>
          <a:p>
            <a:r>
              <a:rPr lang="cs-CZ" sz="2400" dirty="0"/>
              <a:t>Ještě ale nekončíme, pro U87 byla použita vyšší koncentrace buněk než u zbylých linií</a:t>
            </a:r>
          </a:p>
        </p:txBody>
      </p:sp>
    </p:spTree>
    <p:extLst>
      <p:ext uri="{BB962C8B-B14F-4D97-AF65-F5344CB8AC3E}">
        <p14:creationId xmlns:p14="http://schemas.microsoft.com/office/powerpoint/2010/main" val="1641486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F726D74-8E73-4868-8C28-98AA183D5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" y="3386413"/>
            <a:ext cx="12115798" cy="3429003"/>
          </a:xfrm>
          <a:prstGeom prst="rect">
            <a:avLst/>
          </a:prstGeom>
        </p:spPr>
      </p:pic>
      <p:pic>
        <p:nvPicPr>
          <p:cNvPr id="6" name="Zástupný symbol pro obsah 3">
            <a:extLst>
              <a:ext uri="{FF2B5EF4-FFF2-40B4-BE49-F238E27FC236}">
                <a16:creationId xmlns:a16="http://schemas.microsoft.com/office/drawing/2014/main" id="{BEDEE2A3-F7D3-494A-92B9-163EE7479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523" y="-4"/>
            <a:ext cx="12115798" cy="33941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C134E08-1127-4320-B310-36121C013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995" y="3898237"/>
            <a:ext cx="3200400" cy="1228725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0A135B0A-6990-4A1A-ADF7-BFD76FA39802}"/>
              </a:ext>
            </a:extLst>
          </p:cNvPr>
          <p:cNvSpPr/>
          <p:nvPr/>
        </p:nvSpPr>
        <p:spPr>
          <a:xfrm>
            <a:off x="3480303" y="2270605"/>
            <a:ext cx="45112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12C9DC94-0889-4C86-AD0E-695112460E56}"/>
              </a:ext>
            </a:extLst>
          </p:cNvPr>
          <p:cNvSpPr txBox="1">
            <a:spLocks/>
          </p:cNvSpPr>
          <p:nvPr/>
        </p:nvSpPr>
        <p:spPr>
          <a:xfrm>
            <a:off x="3108844" y="5340167"/>
            <a:ext cx="5576702" cy="5732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cs-CZ" sz="24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 je financován z GAČR</a:t>
            </a:r>
            <a:r>
              <a:rPr lang="en-US" sz="24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21-06451S</a:t>
            </a:r>
            <a:endParaRPr lang="en-US" sz="2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0DB8C32-FFFE-465F-9C7D-674FB08A2CFF}"/>
              </a:ext>
            </a:extLst>
          </p:cNvPr>
          <p:cNvSpPr txBox="1"/>
          <p:nvPr/>
        </p:nvSpPr>
        <p:spPr>
          <a:xfrm>
            <a:off x="3282696" y="6062472"/>
            <a:ext cx="4983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zahradnicek@ujf.cas.cz</a:t>
            </a:r>
          </a:p>
        </p:txBody>
      </p:sp>
    </p:spTree>
    <p:extLst>
      <p:ext uri="{BB962C8B-B14F-4D97-AF65-F5344CB8AC3E}">
        <p14:creationId xmlns:p14="http://schemas.microsoft.com/office/powerpoint/2010/main" val="785953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06DB92BA-D5BA-4606-93CA-D86D22159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" y="3386413"/>
            <a:ext cx="12115798" cy="3429003"/>
          </a:xfrm>
          <a:prstGeom prst="rect">
            <a:avLst/>
          </a:prstGeom>
        </p:spPr>
      </p:pic>
      <p:pic>
        <p:nvPicPr>
          <p:cNvPr id="5" name="Zástupný symbol pro obsah 3">
            <a:extLst>
              <a:ext uri="{FF2B5EF4-FFF2-40B4-BE49-F238E27FC236}">
                <a16:creationId xmlns:a16="http://schemas.microsoft.com/office/drawing/2014/main" id="{3D103ADC-15C9-47E9-97A1-C93C5709F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523" y="-4"/>
            <a:ext cx="12115798" cy="339417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0C1BB8B-8D55-4189-9D77-1F513084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dirty="0">
                <a:latin typeface="+mn-lt"/>
              </a:rPr>
              <a:t>Literatura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BC67243-CDA2-44D9-9A1D-683E758B2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400" dirty="0"/>
              <a:t>Beni MS, </a:t>
            </a:r>
            <a:r>
              <a:rPr lang="cs-CZ" sz="2400" dirty="0" err="1"/>
              <a:t>Islam</a:t>
            </a:r>
            <a:r>
              <a:rPr lang="cs-CZ" sz="2400" dirty="0"/>
              <a:t> RM , Kim KM , </a:t>
            </a:r>
            <a:r>
              <a:rPr lang="cs-CZ" sz="2400" dirty="0" err="1"/>
              <a:t>Krstic</a:t>
            </a:r>
            <a:r>
              <a:rPr lang="cs-CZ" sz="2400" dirty="0"/>
              <a:t> D, </a:t>
            </a:r>
            <a:r>
              <a:rPr lang="cs-CZ" sz="2400" dirty="0" err="1"/>
              <a:t>Nikezic</a:t>
            </a:r>
            <a:r>
              <a:rPr lang="cs-CZ" sz="2400" dirty="0"/>
              <a:t> D, </a:t>
            </a:r>
            <a:r>
              <a:rPr lang="cs-CZ" sz="2400" dirty="0" err="1"/>
              <a:t>Yu</a:t>
            </a:r>
            <a:r>
              <a:rPr lang="cs-CZ" sz="2400" dirty="0"/>
              <a:t> KN, </a:t>
            </a:r>
            <a:r>
              <a:rPr lang="cs-CZ" sz="2400" dirty="0" err="1"/>
              <a:t>Watabe</a:t>
            </a:r>
            <a:r>
              <a:rPr lang="cs-CZ" sz="2400" dirty="0"/>
              <a:t> H. 2022. On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efectiveness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proton </a:t>
            </a:r>
            <a:r>
              <a:rPr lang="cs-CZ" sz="2400" dirty="0" err="1"/>
              <a:t>boron</a:t>
            </a:r>
            <a:r>
              <a:rPr lang="cs-CZ" sz="2400" dirty="0"/>
              <a:t> </a:t>
            </a:r>
            <a:r>
              <a:rPr lang="cs-CZ" sz="2400" dirty="0" err="1"/>
              <a:t>fusion</a:t>
            </a:r>
            <a:r>
              <a:rPr lang="cs-CZ" sz="2400" dirty="0"/>
              <a:t> </a:t>
            </a:r>
            <a:r>
              <a:rPr lang="cs-CZ" sz="2400" dirty="0" err="1"/>
              <a:t>therapy</a:t>
            </a:r>
            <a:r>
              <a:rPr lang="cs-CZ" sz="2400" dirty="0"/>
              <a:t> (PBFT) </a:t>
            </a:r>
            <a:r>
              <a:rPr lang="cs-CZ" sz="2400" dirty="0" err="1"/>
              <a:t>at</a:t>
            </a:r>
            <a:r>
              <a:rPr lang="cs-CZ" sz="2400" dirty="0"/>
              <a:t> </a:t>
            </a:r>
            <a:r>
              <a:rPr lang="cs-CZ" sz="2400" dirty="0" err="1"/>
              <a:t>cellular</a:t>
            </a:r>
            <a:r>
              <a:rPr lang="cs-CZ" sz="2400" dirty="0"/>
              <a:t> </a:t>
            </a:r>
            <a:r>
              <a:rPr lang="cs-CZ" sz="2400" dirty="0" err="1"/>
              <a:t>level</a:t>
            </a:r>
            <a:r>
              <a:rPr lang="cs-CZ" sz="2400" dirty="0"/>
              <a:t>. </a:t>
            </a:r>
            <a:r>
              <a:rPr lang="cs-CZ" sz="2400" dirty="0" err="1"/>
              <a:t>Sci</a:t>
            </a:r>
            <a:r>
              <a:rPr lang="cs-CZ" sz="2400" dirty="0"/>
              <a:t> </a:t>
            </a:r>
            <a:r>
              <a:rPr lang="cs-CZ" sz="2400" dirty="0" err="1"/>
              <a:t>Rep</a:t>
            </a:r>
            <a:r>
              <a:rPr lang="cs-CZ" sz="2400" dirty="0"/>
              <a:t> 12:18098</a:t>
            </a:r>
          </a:p>
          <a:p>
            <a:pPr algn="just"/>
            <a:r>
              <a:rPr lang="cs-CZ" sz="2400" dirty="0" err="1"/>
              <a:t>Cirrone</a:t>
            </a:r>
            <a:r>
              <a:rPr lang="cs-CZ" sz="2400" dirty="0"/>
              <a:t> GAP, </a:t>
            </a:r>
            <a:r>
              <a:rPr lang="cs-CZ" sz="2400" dirty="0" err="1"/>
              <a:t>Manti</a:t>
            </a:r>
            <a:r>
              <a:rPr lang="cs-CZ" sz="2400" dirty="0"/>
              <a:t> L, </a:t>
            </a:r>
            <a:r>
              <a:rPr lang="cs-CZ" sz="2400" dirty="0" err="1"/>
              <a:t>Margarone</a:t>
            </a:r>
            <a:r>
              <a:rPr lang="cs-CZ" sz="2400" dirty="0"/>
              <a:t> D, </a:t>
            </a:r>
            <a:r>
              <a:rPr lang="cs-CZ" sz="2400" dirty="0" err="1"/>
              <a:t>Petringa</a:t>
            </a:r>
            <a:r>
              <a:rPr lang="cs-CZ" sz="2400" dirty="0"/>
              <a:t> G, </a:t>
            </a:r>
            <a:r>
              <a:rPr lang="cs-CZ" sz="2400" dirty="0" err="1"/>
              <a:t>Giuffrida</a:t>
            </a:r>
            <a:r>
              <a:rPr lang="cs-CZ" sz="2400" dirty="0"/>
              <a:t> L, </a:t>
            </a:r>
            <a:r>
              <a:rPr lang="cs-CZ" sz="2400" dirty="0" err="1"/>
              <a:t>Minopoli</a:t>
            </a:r>
            <a:r>
              <a:rPr lang="cs-CZ" sz="2400" dirty="0"/>
              <a:t> A, </a:t>
            </a:r>
            <a:r>
              <a:rPr lang="cs-CZ" sz="2400" dirty="0" err="1"/>
              <a:t>Picciotto</a:t>
            </a:r>
            <a:r>
              <a:rPr lang="cs-CZ" sz="2400" dirty="0"/>
              <a:t> A, </a:t>
            </a:r>
            <a:r>
              <a:rPr lang="cs-CZ" sz="2400" dirty="0" err="1"/>
              <a:t>Russo</a:t>
            </a:r>
            <a:r>
              <a:rPr lang="cs-CZ" sz="2400" dirty="0"/>
              <a:t> G, </a:t>
            </a:r>
            <a:r>
              <a:rPr lang="cs-CZ" sz="2400" dirty="0" err="1"/>
              <a:t>Cammarata</a:t>
            </a:r>
            <a:r>
              <a:rPr lang="cs-CZ" sz="2400" dirty="0"/>
              <a:t> F, </a:t>
            </a:r>
            <a:r>
              <a:rPr lang="cs-CZ" sz="2400" dirty="0" err="1"/>
              <a:t>Pisciotta</a:t>
            </a:r>
            <a:r>
              <a:rPr lang="cs-CZ" sz="2400" dirty="0"/>
              <a:t> P, </a:t>
            </a:r>
            <a:r>
              <a:rPr lang="cs-CZ" sz="2400" dirty="0" err="1"/>
              <a:t>Perozziello</a:t>
            </a:r>
            <a:r>
              <a:rPr lang="cs-CZ" sz="2400" dirty="0"/>
              <a:t> FM, Romano F, </a:t>
            </a:r>
            <a:r>
              <a:rPr lang="cs-CZ" sz="2400" dirty="0" err="1"/>
              <a:t>Marchese</a:t>
            </a:r>
            <a:r>
              <a:rPr lang="cs-CZ" sz="2400" dirty="0"/>
              <a:t> V, </a:t>
            </a:r>
            <a:r>
              <a:rPr lang="cs-CZ" sz="2400" dirty="0" err="1"/>
              <a:t>Milluzo</a:t>
            </a:r>
            <a:r>
              <a:rPr lang="cs-CZ" sz="2400" dirty="0"/>
              <a:t> G, </a:t>
            </a:r>
            <a:r>
              <a:rPr lang="cs-CZ" sz="2400" dirty="0" err="1"/>
              <a:t>Scuderi</a:t>
            </a:r>
            <a:r>
              <a:rPr lang="cs-CZ" sz="2400" dirty="0"/>
              <a:t> V, </a:t>
            </a:r>
            <a:r>
              <a:rPr lang="cs-CZ" sz="2400" dirty="0" err="1"/>
              <a:t>Cuttone</a:t>
            </a:r>
            <a:r>
              <a:rPr lang="cs-CZ" sz="2400" dirty="0"/>
              <a:t> G, </a:t>
            </a:r>
            <a:r>
              <a:rPr lang="cs-CZ" sz="2400" dirty="0" err="1"/>
              <a:t>Korn</a:t>
            </a:r>
            <a:r>
              <a:rPr lang="cs-CZ" sz="2400" dirty="0"/>
              <a:t> G. 2018. </a:t>
            </a:r>
            <a:r>
              <a:rPr lang="cs-CZ" sz="2400" dirty="0" err="1"/>
              <a:t>First</a:t>
            </a:r>
            <a:r>
              <a:rPr lang="cs-CZ" sz="2400" dirty="0"/>
              <a:t> </a:t>
            </a:r>
            <a:r>
              <a:rPr lang="cs-CZ" sz="2400" dirty="0" err="1"/>
              <a:t>experimental</a:t>
            </a:r>
            <a:r>
              <a:rPr lang="cs-CZ" sz="2400" dirty="0"/>
              <a:t> </a:t>
            </a:r>
            <a:r>
              <a:rPr lang="cs-CZ" sz="2400" dirty="0" err="1"/>
              <a:t>proof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Proton </a:t>
            </a:r>
            <a:r>
              <a:rPr lang="cs-CZ" sz="2400" dirty="0" err="1"/>
              <a:t>Boron</a:t>
            </a:r>
            <a:r>
              <a:rPr lang="cs-CZ" sz="2400" dirty="0"/>
              <a:t> </a:t>
            </a:r>
            <a:r>
              <a:rPr lang="cs-CZ" sz="2400" dirty="0" err="1"/>
              <a:t>Capture</a:t>
            </a:r>
            <a:r>
              <a:rPr lang="cs-CZ" sz="2400" dirty="0"/>
              <a:t> </a:t>
            </a:r>
            <a:r>
              <a:rPr lang="cs-CZ" sz="2400" dirty="0" err="1"/>
              <a:t>Therapy</a:t>
            </a:r>
            <a:r>
              <a:rPr lang="cs-CZ" sz="2400" dirty="0"/>
              <a:t> (PBCT) to </a:t>
            </a:r>
            <a:r>
              <a:rPr lang="cs-CZ" sz="2400" dirty="0" err="1"/>
              <a:t>enhance</a:t>
            </a:r>
            <a:r>
              <a:rPr lang="cs-CZ" sz="2400" dirty="0"/>
              <a:t> </a:t>
            </a:r>
            <a:r>
              <a:rPr lang="cs-CZ" sz="2400" dirty="0" err="1"/>
              <a:t>protontherapy</a:t>
            </a:r>
            <a:r>
              <a:rPr lang="cs-CZ" sz="2400" dirty="0"/>
              <a:t> </a:t>
            </a:r>
            <a:r>
              <a:rPr lang="cs-CZ" sz="2400" dirty="0" err="1"/>
              <a:t>effectiveness</a:t>
            </a:r>
            <a:r>
              <a:rPr lang="cs-CZ" sz="2400" dirty="0"/>
              <a:t>. </a:t>
            </a:r>
            <a:r>
              <a:rPr lang="cs-CZ" sz="2400" dirty="0" err="1"/>
              <a:t>Sci</a:t>
            </a:r>
            <a:r>
              <a:rPr lang="cs-CZ" sz="2400" dirty="0"/>
              <a:t> </a:t>
            </a:r>
            <a:r>
              <a:rPr lang="cs-CZ" sz="2400" dirty="0" err="1"/>
              <a:t>Rep</a:t>
            </a:r>
            <a:r>
              <a:rPr lang="cs-CZ" sz="2400" dirty="0"/>
              <a:t> 8(1):1141 </a:t>
            </a:r>
          </a:p>
          <a:p>
            <a:pPr algn="just"/>
            <a:r>
              <a:rPr lang="cs-CZ" sz="2400" dirty="0"/>
              <a:t>Suzuki M. 2020. </a:t>
            </a:r>
            <a:r>
              <a:rPr lang="cs-CZ" sz="2400" dirty="0" err="1"/>
              <a:t>Boron</a:t>
            </a:r>
            <a:r>
              <a:rPr lang="cs-CZ" sz="2400" dirty="0"/>
              <a:t> neutron </a:t>
            </a:r>
            <a:r>
              <a:rPr lang="cs-CZ" sz="2400" dirty="0" err="1"/>
              <a:t>capture</a:t>
            </a:r>
            <a:r>
              <a:rPr lang="cs-CZ" sz="2400" dirty="0"/>
              <a:t> </a:t>
            </a:r>
            <a:r>
              <a:rPr lang="cs-CZ" sz="2400" dirty="0" err="1"/>
              <a:t>therapy</a:t>
            </a:r>
            <a:r>
              <a:rPr lang="cs-CZ" sz="2400" dirty="0"/>
              <a:t> (BNCT): a </a:t>
            </a:r>
            <a:r>
              <a:rPr lang="cs-CZ" sz="2400" dirty="0" err="1"/>
              <a:t>unique</a:t>
            </a:r>
            <a:r>
              <a:rPr lang="cs-CZ" sz="2400" dirty="0"/>
              <a:t> role                   in </a:t>
            </a:r>
            <a:r>
              <a:rPr lang="cs-CZ" sz="2400" dirty="0" err="1"/>
              <a:t>radiotherapy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a </a:t>
            </a:r>
            <a:r>
              <a:rPr lang="cs-CZ" sz="2400" dirty="0" err="1"/>
              <a:t>view</a:t>
            </a:r>
            <a:r>
              <a:rPr lang="cs-CZ" sz="2400" dirty="0"/>
              <a:t> to </a:t>
            </a:r>
            <a:r>
              <a:rPr lang="cs-CZ" sz="2400" dirty="0" err="1"/>
              <a:t>entering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accelerator-based</a:t>
            </a:r>
            <a:r>
              <a:rPr lang="cs-CZ" sz="2400" dirty="0"/>
              <a:t> BNCT </a:t>
            </a:r>
            <a:r>
              <a:rPr lang="cs-CZ" sz="2400" dirty="0" err="1"/>
              <a:t>era</a:t>
            </a:r>
            <a:r>
              <a:rPr lang="cs-CZ" sz="2400" dirty="0"/>
              <a:t>. </a:t>
            </a:r>
            <a:r>
              <a:rPr lang="cs-CZ" sz="2400" dirty="0" err="1"/>
              <a:t>Int</a:t>
            </a:r>
            <a:r>
              <a:rPr lang="cs-CZ" sz="2400" dirty="0"/>
              <a:t> J </a:t>
            </a:r>
            <a:r>
              <a:rPr lang="cs-CZ" sz="2400" dirty="0" err="1"/>
              <a:t>Clin</a:t>
            </a:r>
            <a:r>
              <a:rPr lang="cs-CZ" sz="2400" dirty="0"/>
              <a:t> </a:t>
            </a:r>
            <a:r>
              <a:rPr lang="cs-CZ" sz="2400" dirty="0" err="1"/>
              <a:t>Oncol</a:t>
            </a:r>
            <a:r>
              <a:rPr lang="cs-CZ" sz="2400" dirty="0"/>
              <a:t> 25(1):43-50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79726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49E6459-A6C9-4372-BDD4-CC0D5B643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" y="3386413"/>
            <a:ext cx="12115798" cy="3429003"/>
          </a:xfrm>
          <a:prstGeom prst="rect">
            <a:avLst/>
          </a:prstGeom>
        </p:spPr>
      </p:pic>
      <p:pic>
        <p:nvPicPr>
          <p:cNvPr id="6" name="Zástupný symbol pro obsah 3">
            <a:extLst>
              <a:ext uri="{FF2B5EF4-FFF2-40B4-BE49-F238E27FC236}">
                <a16:creationId xmlns:a16="http://schemas.microsoft.com/office/drawing/2014/main" id="{6CED2669-6CE3-4C58-8761-1F48C598C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523" y="-4"/>
            <a:ext cx="12115798" cy="339417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72C2794-2227-4040-B197-C13D77BF8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8129"/>
          </a:xfrm>
        </p:spPr>
        <p:txBody>
          <a:bodyPr>
            <a:normAutofit/>
          </a:bodyPr>
          <a:lstStyle/>
          <a:p>
            <a:pPr algn="ctr"/>
            <a:r>
              <a:rPr lang="cs-CZ" sz="3200" dirty="0">
                <a:latin typeface="+mn-lt"/>
              </a:rPr>
              <a:t>Radioterapie nádorových onemocnění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CCE92D-111B-4A42-8ACA-E379CB9E2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2120"/>
            <a:ext cx="5788843" cy="3986208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Radioterapie- jedna z hlavních cest v nádorové léčbě</a:t>
            </a:r>
          </a:p>
          <a:p>
            <a:r>
              <a:rPr lang="cs-CZ" sz="2400" dirty="0"/>
              <a:t>Nejčastěji používaný je vysokoenergetický svazek fotonů (lineární urychlovače)</a:t>
            </a:r>
          </a:p>
          <a:p>
            <a:r>
              <a:rPr lang="cs-CZ" sz="2400" dirty="0"/>
              <a:t>Alternativou je ozařování protony – drahé, ale méně destruktivní pro okolní tkáň, nižší riziko vedlejších účinků (pouze jedno centrum v ČR)</a:t>
            </a:r>
          </a:p>
          <a:p>
            <a:r>
              <a:rPr lang="cs-CZ" sz="2400" dirty="0"/>
              <a:t>Zefektivnění protonové terapie borem by mohlo rozšířit možnosti této terapie i na </a:t>
            </a:r>
            <a:r>
              <a:rPr lang="cs-CZ" sz="2400" dirty="0" err="1"/>
              <a:t>radiorezistentní</a:t>
            </a:r>
            <a:r>
              <a:rPr lang="cs-CZ" sz="2400" dirty="0"/>
              <a:t> nádory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8410E80-7668-4F88-B419-ACE679B3B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7556" y="1535854"/>
            <a:ext cx="4516244" cy="370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137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817C621D-15AE-4893-B0F1-576C4A358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" y="3386413"/>
            <a:ext cx="12115798" cy="3429003"/>
          </a:xfrm>
          <a:prstGeom prst="rect">
            <a:avLst/>
          </a:prstGeom>
        </p:spPr>
      </p:pic>
      <p:pic>
        <p:nvPicPr>
          <p:cNvPr id="9" name="Zástupný symbol pro obsah 3">
            <a:extLst>
              <a:ext uri="{FF2B5EF4-FFF2-40B4-BE49-F238E27FC236}">
                <a16:creationId xmlns:a16="http://schemas.microsoft.com/office/drawing/2014/main" id="{FB137742-C153-407B-BAA4-007698AE0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523" y="-4"/>
            <a:ext cx="12115798" cy="339417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7E10D3F-AC78-4C4E-B013-327ECD25E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496" y="417449"/>
            <a:ext cx="10515600" cy="10547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u="sng" dirty="0"/>
              <a:t>Proton-borová záchytná terapie (PBCT)</a:t>
            </a:r>
            <a:endParaRPr lang="cs-CZ" sz="3200" dirty="0"/>
          </a:p>
          <a:p>
            <a:pPr marL="0" indent="0" algn="ctr">
              <a:buNone/>
            </a:pPr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9441725-41BD-4D13-B31A-7CE65B8BC12F}"/>
              </a:ext>
            </a:extLst>
          </p:cNvPr>
          <p:cNvSpPr txBox="1"/>
          <p:nvPr/>
        </p:nvSpPr>
        <p:spPr>
          <a:xfrm>
            <a:off x="6420671" y="1159687"/>
            <a:ext cx="539803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/>
              <a:t>Nový experimentální terapeutický přístup léčby nádorových onemocnění založený na teorii </a:t>
            </a:r>
            <a:r>
              <a:rPr lang="cs-CZ" sz="2400" dirty="0" err="1"/>
              <a:t>radiosenzibilizace</a:t>
            </a:r>
            <a:r>
              <a:rPr lang="cs-CZ" sz="2400" dirty="0"/>
              <a:t> pomocí protonů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/>
              <a:t>Využívá reakce mezi protony  s nízkou energií a </a:t>
            </a:r>
            <a:r>
              <a:rPr lang="cs-CZ" sz="2400" baseline="30000" dirty="0"/>
              <a:t>11</a:t>
            </a:r>
            <a:r>
              <a:rPr lang="cs-CZ" sz="2400" dirty="0"/>
              <a:t>B za vzniku 3</a:t>
            </a:r>
            <a:r>
              <a:rPr lang="el-GR" sz="2400" dirty="0"/>
              <a:t>α</a:t>
            </a:r>
            <a:r>
              <a:rPr lang="cs-CZ" sz="2400" dirty="0"/>
              <a:t> (p + </a:t>
            </a:r>
            <a:r>
              <a:rPr lang="cs-CZ" sz="2400" baseline="30000" dirty="0"/>
              <a:t>11</a:t>
            </a:r>
            <a:r>
              <a:rPr lang="cs-CZ" sz="2400" dirty="0"/>
              <a:t>B → </a:t>
            </a:r>
            <a:r>
              <a:rPr lang="cs-CZ" sz="2400" baseline="30000" dirty="0"/>
              <a:t>12</a:t>
            </a:r>
            <a:r>
              <a:rPr lang="cs-CZ" sz="2400" dirty="0"/>
              <a:t>C* → </a:t>
            </a:r>
            <a:r>
              <a:rPr lang="el-GR" sz="2400" dirty="0"/>
              <a:t>α + </a:t>
            </a:r>
            <a:r>
              <a:rPr lang="cs-CZ" sz="2400" baseline="30000" dirty="0"/>
              <a:t>8</a:t>
            </a:r>
            <a:r>
              <a:rPr lang="cs-CZ" sz="2400" dirty="0"/>
              <a:t>Be→ 3</a:t>
            </a:r>
            <a:r>
              <a:rPr lang="el-GR" sz="2400" dirty="0"/>
              <a:t>α + 8.68 </a:t>
            </a:r>
            <a:r>
              <a:rPr lang="cs-CZ" sz="2400" dirty="0" err="1"/>
              <a:t>MeV</a:t>
            </a:r>
            <a:r>
              <a:rPr lang="cs-CZ" sz="2400" dirty="0"/>
              <a:t>) v </a:t>
            </a:r>
            <a:r>
              <a:rPr lang="cs-CZ" sz="2400" dirty="0" err="1"/>
              <a:t>Braggově</a:t>
            </a:r>
            <a:r>
              <a:rPr lang="cs-CZ" sz="2400" dirty="0"/>
              <a:t> píku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Alfa částice mají vysoký lineární přenos energie (LET)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 Alfa částice ukládají svou energii přes průměr několika málo buněk (šetří se zdravá tkáň)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3 </a:t>
            </a:r>
            <a:r>
              <a:rPr lang="el-GR" sz="2400" dirty="0"/>
              <a:t>α</a:t>
            </a:r>
            <a:r>
              <a:rPr lang="cs-CZ" sz="2400" dirty="0"/>
              <a:t> částice by měly umocnit biologickou účinnost protonů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B07E9B8D-6308-4AED-ADB9-B49F122D9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706" y="5572448"/>
            <a:ext cx="1664171" cy="494411"/>
          </a:xfrm>
        </p:spPr>
        <p:txBody>
          <a:bodyPr>
            <a:normAutofit/>
          </a:bodyPr>
          <a:lstStyle/>
          <a:p>
            <a:r>
              <a:rPr lang="cs-CZ" sz="1600" dirty="0">
                <a:latin typeface="+mn-lt"/>
              </a:rPr>
              <a:t>(Beni et al. 2022)</a:t>
            </a:r>
          </a:p>
        </p:txBody>
      </p:sp>
      <p:pic>
        <p:nvPicPr>
          <p:cNvPr id="5" name="Picture 2" descr="Figure 1">
            <a:extLst>
              <a:ext uri="{FF2B5EF4-FFF2-40B4-BE49-F238E27FC236}">
                <a16:creationId xmlns:a16="http://schemas.microsoft.com/office/drawing/2014/main" id="{159417FB-4C82-4AED-8AB0-4643CE69B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90" y="1966502"/>
            <a:ext cx="5892385" cy="359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167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FAFF9D2B-4080-415B-A705-07E71A641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" y="3386413"/>
            <a:ext cx="12115798" cy="3429003"/>
          </a:xfrm>
          <a:prstGeom prst="rect">
            <a:avLst/>
          </a:prstGeom>
        </p:spPr>
      </p:pic>
      <p:pic>
        <p:nvPicPr>
          <p:cNvPr id="8" name="Zástupný symbol pro obsah 3">
            <a:extLst>
              <a:ext uri="{FF2B5EF4-FFF2-40B4-BE49-F238E27FC236}">
                <a16:creationId xmlns:a16="http://schemas.microsoft.com/office/drawing/2014/main" id="{E059A2AD-7AFC-4BB5-B619-7D4FCF8E6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523" y="-4"/>
            <a:ext cx="12115798" cy="339417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69A21F-F0D1-4C18-93AC-6BA204816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6758" y="2026289"/>
            <a:ext cx="5319357" cy="3394177"/>
          </a:xfrm>
        </p:spPr>
        <p:txBody>
          <a:bodyPr>
            <a:normAutofit/>
          </a:bodyPr>
          <a:lstStyle/>
          <a:p>
            <a:pPr algn="just"/>
            <a:r>
              <a:rPr lang="cs-CZ" sz="2600" dirty="0"/>
              <a:t>Založena na jaderném záchytu a štěpení </a:t>
            </a:r>
            <a:r>
              <a:rPr lang="cs-CZ" sz="2600" baseline="30000" dirty="0"/>
              <a:t>10</a:t>
            </a:r>
            <a:r>
              <a:rPr lang="cs-CZ" sz="2600" dirty="0"/>
              <a:t>B tepelnými neutrony (&lt;0,025 eV)</a:t>
            </a:r>
          </a:p>
          <a:p>
            <a:pPr algn="just"/>
            <a:r>
              <a:rPr lang="cs-CZ" sz="2600" dirty="0"/>
              <a:t> Produkce jedné </a:t>
            </a:r>
            <a:r>
              <a:rPr lang="el-GR" sz="2600" dirty="0"/>
              <a:t>α</a:t>
            </a:r>
            <a:r>
              <a:rPr lang="cs-CZ" sz="2600" dirty="0"/>
              <a:t> částice a </a:t>
            </a:r>
            <a:r>
              <a:rPr lang="cs-CZ" sz="2600" baseline="30000" dirty="0"/>
              <a:t>7</a:t>
            </a:r>
            <a:r>
              <a:rPr lang="cs-CZ" sz="2600" dirty="0"/>
              <a:t>Li (</a:t>
            </a:r>
            <a:r>
              <a:rPr lang="cs-CZ" sz="2600" baseline="30000" dirty="0"/>
              <a:t>10</a:t>
            </a:r>
            <a:r>
              <a:rPr lang="cs-CZ" sz="2600" dirty="0"/>
              <a:t>B + n -&gt; </a:t>
            </a:r>
            <a:r>
              <a:rPr lang="el-GR" sz="2600" dirty="0"/>
              <a:t>α</a:t>
            </a:r>
            <a:r>
              <a:rPr lang="cs-CZ" sz="2600" dirty="0"/>
              <a:t>+</a:t>
            </a:r>
            <a:r>
              <a:rPr lang="cs-CZ" sz="2600" baseline="30000" dirty="0"/>
              <a:t>7</a:t>
            </a:r>
            <a:r>
              <a:rPr lang="cs-CZ" sz="2600" dirty="0"/>
              <a:t>Li + 2,38 </a:t>
            </a:r>
            <a:r>
              <a:rPr lang="cs-CZ" sz="2600" dirty="0" err="1"/>
              <a:t>MeV</a:t>
            </a:r>
            <a:r>
              <a:rPr lang="cs-CZ" sz="2600" dirty="0"/>
              <a:t>) </a:t>
            </a:r>
          </a:p>
          <a:p>
            <a:pPr algn="just"/>
            <a:r>
              <a:rPr lang="cs-CZ" sz="2600" dirty="0"/>
              <a:t>Neutrony poškozují více okolní tkáně oproti protonům, větší riziko vedlejších účinků</a:t>
            </a:r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5A16D092-AB28-4D9F-86D8-926325644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219" y="6163139"/>
            <a:ext cx="1337437" cy="393827"/>
          </a:xfrm>
        </p:spPr>
        <p:txBody>
          <a:bodyPr>
            <a:normAutofit/>
          </a:bodyPr>
          <a:lstStyle/>
          <a:p>
            <a:r>
              <a:rPr lang="cs-CZ" sz="1600" dirty="0"/>
              <a:t>(Suzuki 2020)</a:t>
            </a:r>
          </a:p>
        </p:txBody>
      </p:sp>
      <p:pic>
        <p:nvPicPr>
          <p:cNvPr id="7" name="Picture 2" descr="Fig. 1">
            <a:extLst>
              <a:ext uri="{FF2B5EF4-FFF2-40B4-BE49-F238E27FC236}">
                <a16:creationId xmlns:a16="http://schemas.microsoft.com/office/drawing/2014/main" id="{D7CA2243-8D68-460D-B473-5ED54B7F9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19" y="1375698"/>
            <a:ext cx="5613781" cy="469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ECB7A9E-C078-47BD-8B13-D02AC308DAD4}"/>
              </a:ext>
            </a:extLst>
          </p:cNvPr>
          <p:cNvSpPr txBox="1"/>
          <p:nvPr/>
        </p:nvSpPr>
        <p:spPr>
          <a:xfrm>
            <a:off x="2007909" y="235670"/>
            <a:ext cx="7965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u="sng" dirty="0"/>
              <a:t>Borová neutronová záchytná terapie (BNCT)</a:t>
            </a:r>
            <a:r>
              <a:rPr lang="cs-CZ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2880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28D3B08-21C3-4BE0-A7F4-371C6AF68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" y="3386413"/>
            <a:ext cx="12115798" cy="3429003"/>
          </a:xfrm>
          <a:prstGeom prst="rect">
            <a:avLst/>
          </a:prstGeom>
        </p:spPr>
      </p:pic>
      <p:pic>
        <p:nvPicPr>
          <p:cNvPr id="5" name="Zástupný symbol pro obsah 3">
            <a:extLst>
              <a:ext uri="{FF2B5EF4-FFF2-40B4-BE49-F238E27FC236}">
                <a16:creationId xmlns:a16="http://schemas.microsoft.com/office/drawing/2014/main" id="{18378BC6-24E1-4AE3-A25D-464032197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523" y="-4"/>
            <a:ext cx="12115798" cy="3394175"/>
          </a:xfrm>
          <a:prstGeom prst="rect">
            <a:avLst/>
          </a:pr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C1020B-EB69-4AA6-8119-43C5195E4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29" y="1454178"/>
            <a:ext cx="10515600" cy="2307117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sz="2400" dirty="0"/>
              <a:t>U buněk DU145 kultivovaných in vitro byla již dříve pozorována zvýšená účinnost jejich zabíjení v přítomnosti sloučeniny boru s přírodním izotopovým poměrem (80% </a:t>
            </a:r>
            <a:r>
              <a:rPr lang="cs-CZ" sz="2400" baseline="30000" dirty="0"/>
              <a:t>11</a:t>
            </a:r>
            <a:r>
              <a:rPr lang="cs-CZ" sz="2400" dirty="0"/>
              <a:t>B, 20% </a:t>
            </a:r>
            <a:r>
              <a:rPr lang="cs-CZ" sz="2400" baseline="30000" dirty="0"/>
              <a:t>10</a:t>
            </a:r>
            <a:r>
              <a:rPr lang="cs-CZ" sz="2400" dirty="0"/>
              <a:t>B) při ozařování protony. </a:t>
            </a:r>
          </a:p>
          <a:p>
            <a:pPr algn="just"/>
            <a:r>
              <a:rPr lang="cs-CZ" sz="2400" dirty="0"/>
              <a:t>Zvýšená účinnost protonů byla omezena na oblast </a:t>
            </a:r>
            <a:r>
              <a:rPr lang="cs-CZ" sz="2400" dirty="0" err="1"/>
              <a:t>Braggova</a:t>
            </a:r>
            <a:r>
              <a:rPr lang="cs-CZ" sz="2400" dirty="0"/>
              <a:t> píku. V oblasti plató bor účinnost protonů nemodifikoval.</a:t>
            </a:r>
          </a:p>
          <a:p>
            <a:pPr algn="just"/>
            <a:r>
              <a:rPr lang="cs-CZ" sz="2400" dirty="0"/>
              <a:t>V píku pozorovali i zvýšené množství chromozomálních aberací. </a:t>
            </a:r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8B288A5-26FE-46CD-8F5D-FDCE203AD61E}"/>
              </a:ext>
            </a:extLst>
          </p:cNvPr>
          <p:cNvSpPr txBox="1"/>
          <p:nvPr/>
        </p:nvSpPr>
        <p:spPr>
          <a:xfrm>
            <a:off x="725864" y="235670"/>
            <a:ext cx="1073713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Proton borová záchytná terapie (PBCT), jako možná cesta k efektivnější radioterapii nádorových onemocnění?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E307A34-E177-4CDC-AED4-F08BEEB83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543" y="3519951"/>
            <a:ext cx="4558018" cy="315850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7E05955-B4C2-41DB-84DD-F682CF6BC28D}"/>
              </a:ext>
            </a:extLst>
          </p:cNvPr>
          <p:cNvSpPr txBox="1"/>
          <p:nvPr/>
        </p:nvSpPr>
        <p:spPr>
          <a:xfrm>
            <a:off x="948676" y="3591940"/>
            <a:ext cx="5090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C666BD3-4320-4A87-B71D-2726964A806C}"/>
              </a:ext>
            </a:extLst>
          </p:cNvPr>
          <p:cNvSpPr txBox="1"/>
          <p:nvPr/>
        </p:nvSpPr>
        <p:spPr>
          <a:xfrm>
            <a:off x="836629" y="3813237"/>
            <a:ext cx="586592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i="1" dirty="0"/>
              <a:t>Mechanizmus tohoto pozorovaného účinku však nebyl doteď objasněn.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i="1" dirty="0"/>
              <a:t>Vhled a pochopení toho, co se děje               s ozářenými buňkami kultivovanými             v přítomnosti sloučenin boru, by mohlo přispět k zefektivnění protonové radioterapie.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5865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CBACD2D-149B-413F-9036-6F9E04B551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" y="3386413"/>
            <a:ext cx="12115798" cy="3429003"/>
          </a:xfrm>
          <a:prstGeom prst="rect">
            <a:avLst/>
          </a:prstGeom>
        </p:spPr>
      </p:pic>
      <p:pic>
        <p:nvPicPr>
          <p:cNvPr id="5" name="Zástupný symbol pro obsah 3">
            <a:extLst>
              <a:ext uri="{FF2B5EF4-FFF2-40B4-BE49-F238E27FC236}">
                <a16:creationId xmlns:a16="http://schemas.microsoft.com/office/drawing/2014/main" id="{D00B053A-D571-4353-B5B1-338F317C1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523" y="-4"/>
            <a:ext cx="12115798" cy="339417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27F9796-2E34-497C-B57C-A284432C2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1307"/>
            <a:ext cx="10515600" cy="671823"/>
          </a:xfrm>
        </p:spPr>
        <p:txBody>
          <a:bodyPr>
            <a:normAutofit/>
          </a:bodyPr>
          <a:lstStyle/>
          <a:p>
            <a:pPr algn="ctr"/>
            <a:r>
              <a:rPr lang="cs-CZ" sz="3200" dirty="0">
                <a:latin typeface="+mn-lt"/>
              </a:rPr>
              <a:t>Cíle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53EF8EC-4E73-469E-B1C9-88D44B6B9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3324"/>
            <a:ext cx="10515600" cy="3853369"/>
          </a:xfrm>
        </p:spPr>
        <p:txBody>
          <a:bodyPr>
            <a:normAutofit/>
          </a:bodyPr>
          <a:lstStyle/>
          <a:p>
            <a:pPr algn="just"/>
            <a:r>
              <a:rPr lang="cs-CZ" dirty="0"/>
              <a:t>Ověřit na </a:t>
            </a:r>
            <a:r>
              <a:rPr lang="cs-CZ" dirty="0" err="1"/>
              <a:t>glioblastomových</a:t>
            </a:r>
            <a:r>
              <a:rPr lang="cs-CZ" dirty="0"/>
              <a:t> buněčných liniích, jestli je účinek boru při klinických koncentracích při ozáření protony v píku obdobný jako u DU145, a tedy potenciálně univerzální napříč buněčnými typy 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Zjistit, co stojí za případným zvýšeným účinkem při ozařování protony v píku v přítomnosti boru (kdo je hlavní hráč, protony vs. tepelné neutrony)</a:t>
            </a:r>
          </a:p>
        </p:txBody>
      </p:sp>
    </p:spTree>
    <p:extLst>
      <p:ext uri="{BB962C8B-B14F-4D97-AF65-F5344CB8AC3E}">
        <p14:creationId xmlns:p14="http://schemas.microsoft.com/office/powerpoint/2010/main" val="4068470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2F26E1D1-A9E7-494B-8658-D418F3C63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" y="3386413"/>
            <a:ext cx="12115798" cy="3429003"/>
          </a:xfrm>
          <a:prstGeom prst="rect">
            <a:avLst/>
          </a:prstGeom>
        </p:spPr>
      </p:pic>
      <p:pic>
        <p:nvPicPr>
          <p:cNvPr id="8" name="Zástupný symbol pro obsah 3">
            <a:extLst>
              <a:ext uri="{FF2B5EF4-FFF2-40B4-BE49-F238E27FC236}">
                <a16:creationId xmlns:a16="http://schemas.microsoft.com/office/drawing/2014/main" id="{F2FF1CD8-A89D-4C4F-AD50-E3ACB812F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523" y="-4"/>
            <a:ext cx="12115798" cy="3394175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C7282EB1-BF2C-4242-9E0D-8C83E167AF99}"/>
              </a:ext>
            </a:extLst>
          </p:cNvPr>
          <p:cNvSpPr/>
          <p:nvPr/>
        </p:nvSpPr>
        <p:spPr>
          <a:xfrm>
            <a:off x="5241302" y="1124035"/>
            <a:ext cx="637252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Jako zdroj boru byl použit </a:t>
            </a:r>
            <a:r>
              <a:rPr lang="cs-CZ" sz="2400" dirty="0" err="1"/>
              <a:t>merkaptododekaborát</a:t>
            </a:r>
            <a:r>
              <a:rPr lang="cs-CZ" sz="2400" dirty="0"/>
              <a:t> sodný (BSH) ve dvou formách:</a:t>
            </a:r>
          </a:p>
          <a:p>
            <a:pPr marL="514350" indent="-514350">
              <a:buAutoNum type="arabicParenR"/>
            </a:pPr>
            <a:r>
              <a:rPr lang="cs-CZ" sz="2400" baseline="30000" dirty="0" err="1"/>
              <a:t>Nat</a:t>
            </a:r>
            <a:r>
              <a:rPr lang="cs-CZ" sz="2400" dirty="0" err="1"/>
              <a:t>BSH</a:t>
            </a:r>
            <a:r>
              <a:rPr lang="cs-CZ" sz="2400" dirty="0"/>
              <a:t> s přírodním zastoupením boru (80 % </a:t>
            </a:r>
            <a:r>
              <a:rPr lang="cs-CZ" sz="2400" baseline="30000" dirty="0"/>
              <a:t>11</a:t>
            </a:r>
            <a:r>
              <a:rPr lang="cs-CZ" sz="2400" dirty="0"/>
              <a:t>B a 20 % </a:t>
            </a:r>
            <a:r>
              <a:rPr lang="cs-CZ" sz="2400" baseline="30000" dirty="0"/>
              <a:t>10</a:t>
            </a:r>
            <a:r>
              <a:rPr lang="cs-CZ" sz="2400" dirty="0"/>
              <a:t>B)  - produkce 3</a:t>
            </a:r>
            <a:r>
              <a:rPr lang="el-GR" sz="2400" dirty="0"/>
              <a:t> α</a:t>
            </a:r>
            <a:r>
              <a:rPr lang="cs-CZ" sz="2400" dirty="0"/>
              <a:t> při reakci </a:t>
            </a:r>
            <a:br>
              <a:rPr lang="cs-CZ" sz="2400" dirty="0"/>
            </a:br>
            <a:r>
              <a:rPr lang="cs-CZ" sz="2400" dirty="0"/>
              <a:t>s protonem a 1</a:t>
            </a:r>
            <a:r>
              <a:rPr lang="el-GR" sz="2400" dirty="0"/>
              <a:t> α</a:t>
            </a:r>
            <a:r>
              <a:rPr lang="cs-CZ" sz="2400" dirty="0"/>
              <a:t> a </a:t>
            </a:r>
            <a:r>
              <a:rPr lang="cs-CZ" sz="2400" baseline="30000" dirty="0"/>
              <a:t>7</a:t>
            </a:r>
            <a:r>
              <a:rPr lang="cs-CZ" sz="2400" dirty="0"/>
              <a:t>Li při reakci s tepelným neutronem</a:t>
            </a:r>
          </a:p>
          <a:p>
            <a:pPr marL="514350" indent="-514350">
              <a:buAutoNum type="arabicParenR"/>
            </a:pPr>
            <a:r>
              <a:rPr lang="cs-CZ" sz="2400" baseline="30000" dirty="0"/>
              <a:t>10</a:t>
            </a:r>
            <a:r>
              <a:rPr lang="cs-CZ" sz="2400" dirty="0"/>
              <a:t>BSH jen s izotopem </a:t>
            </a:r>
            <a:r>
              <a:rPr lang="cs-CZ" sz="2400" baseline="30000" dirty="0"/>
              <a:t>10</a:t>
            </a:r>
            <a:r>
              <a:rPr lang="cs-CZ" sz="2400" dirty="0"/>
              <a:t>B – produkce 1</a:t>
            </a:r>
            <a:r>
              <a:rPr lang="el-GR" sz="2400" dirty="0"/>
              <a:t> α</a:t>
            </a:r>
            <a:r>
              <a:rPr lang="cs-CZ" sz="2400" dirty="0"/>
              <a:t> a </a:t>
            </a:r>
            <a:r>
              <a:rPr lang="cs-CZ" sz="2400" baseline="30000" dirty="0"/>
              <a:t>7</a:t>
            </a:r>
            <a:r>
              <a:rPr lang="cs-CZ" sz="2400" dirty="0"/>
              <a:t>Li pouze při reakci s termálním neutronem</a:t>
            </a:r>
          </a:p>
          <a:p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BSH bylo k buňkám přidáváno 24 hodin před ozářením a konečná koncentrace boru byla 40 </a:t>
            </a:r>
            <a:r>
              <a:rPr lang="cs-CZ" sz="2400" dirty="0" err="1"/>
              <a:t>ppm</a:t>
            </a:r>
            <a:endParaRPr lang="cs-CZ" sz="2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8D673E9-6087-4DF6-9E69-63CC57D6E4D5}"/>
              </a:ext>
            </a:extLst>
          </p:cNvPr>
          <p:cNvSpPr txBox="1"/>
          <p:nvPr/>
        </p:nvSpPr>
        <p:spPr>
          <a:xfrm>
            <a:off x="1874520" y="384048"/>
            <a:ext cx="8275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Bor a jeho aplikace v experimentech</a:t>
            </a:r>
          </a:p>
        </p:txBody>
      </p:sp>
      <p:pic>
        <p:nvPicPr>
          <p:cNvPr id="5124" name="Picture 4" descr="Sodium mercaptododecaborate, N-BSH">
            <a:extLst>
              <a:ext uri="{FF2B5EF4-FFF2-40B4-BE49-F238E27FC236}">
                <a16:creationId xmlns:a16="http://schemas.microsoft.com/office/drawing/2014/main" id="{512A44AE-9259-47FF-BB2A-0ADB1FF2E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1" y="1352876"/>
            <a:ext cx="3635055" cy="444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DB3E8E7-16F7-42B2-A3A6-7990A17ACE1E}"/>
              </a:ext>
            </a:extLst>
          </p:cNvPr>
          <p:cNvSpPr txBox="1"/>
          <p:nvPr/>
        </p:nvSpPr>
        <p:spPr>
          <a:xfrm>
            <a:off x="1108933" y="5848405"/>
            <a:ext cx="3023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https://katchem.cz/</a:t>
            </a:r>
          </a:p>
        </p:txBody>
      </p:sp>
    </p:spTree>
    <p:extLst>
      <p:ext uri="{BB962C8B-B14F-4D97-AF65-F5344CB8AC3E}">
        <p14:creationId xmlns:p14="http://schemas.microsoft.com/office/powerpoint/2010/main" val="1846960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4A959D40-9E50-4A79-B214-DE2A709D4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" y="3386413"/>
            <a:ext cx="12115798" cy="3429003"/>
          </a:xfrm>
          <a:prstGeom prst="rect">
            <a:avLst/>
          </a:prstGeom>
        </p:spPr>
      </p:pic>
      <p:pic>
        <p:nvPicPr>
          <p:cNvPr id="8" name="Zástupný symbol pro obsah 3">
            <a:extLst>
              <a:ext uri="{FF2B5EF4-FFF2-40B4-BE49-F238E27FC236}">
                <a16:creationId xmlns:a16="http://schemas.microsoft.com/office/drawing/2014/main" id="{4FAE5540-883A-4369-BAD7-FFC4B4ACA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523" y="-4"/>
            <a:ext cx="12115798" cy="339417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23A9FAA-0261-48F7-8536-79516890C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622" y="287710"/>
            <a:ext cx="10515600" cy="596409"/>
          </a:xfrm>
        </p:spPr>
        <p:txBody>
          <a:bodyPr>
            <a:normAutofit/>
          </a:bodyPr>
          <a:lstStyle/>
          <a:p>
            <a:pPr algn="ctr"/>
            <a:r>
              <a:rPr lang="cs-CZ" sz="3200" dirty="0">
                <a:latin typeface="+mn-lt"/>
              </a:rPr>
              <a:t>Ozařování protony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1C7FD741-573F-4200-8C2A-843892C7A358}"/>
              </a:ext>
            </a:extLst>
          </p:cNvPr>
          <p:cNvSpPr/>
          <p:nvPr/>
        </p:nvSpPr>
        <p:spPr>
          <a:xfrm>
            <a:off x="444784" y="1018122"/>
            <a:ext cx="69960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/>
              <a:t>Na urychlovači </a:t>
            </a:r>
            <a:r>
              <a:rPr lang="en-US" sz="2400" dirty="0"/>
              <a:t>Proteus 235 IBA (Proton Therapy Center Czech)</a:t>
            </a:r>
            <a:r>
              <a:rPr lang="cs-CZ" sz="2400" dirty="0"/>
              <a:t> tužkovým svazkem protonů o energii 190,6 </a:t>
            </a:r>
            <a:r>
              <a:rPr lang="cs-CZ" sz="2400" dirty="0" err="1"/>
              <a:t>MeV</a:t>
            </a:r>
            <a:r>
              <a:rPr lang="cs-CZ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Dávky</a:t>
            </a:r>
            <a:r>
              <a:rPr lang="en-US" sz="2400" dirty="0"/>
              <a:t> </a:t>
            </a:r>
            <a:r>
              <a:rPr lang="cs-CZ" sz="2400" dirty="0"/>
              <a:t>0 </a:t>
            </a:r>
            <a:r>
              <a:rPr lang="en-US" sz="2400" dirty="0" err="1"/>
              <a:t>až</a:t>
            </a:r>
            <a:r>
              <a:rPr lang="en-US" sz="2400" dirty="0"/>
              <a:t> 8 </a:t>
            </a:r>
            <a:r>
              <a:rPr lang="en-US" sz="2400" dirty="0" err="1"/>
              <a:t>Gy</a:t>
            </a:r>
            <a:r>
              <a:rPr lang="en-US" sz="2400" dirty="0"/>
              <a:t> </a:t>
            </a:r>
            <a:endParaRPr lang="cs-CZ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/>
              <a:t>Tři experimentální skupiny (kontrola, </a:t>
            </a:r>
            <a:r>
              <a:rPr lang="cs-CZ" sz="2400" baseline="30000" dirty="0" err="1"/>
              <a:t>Nat</a:t>
            </a:r>
            <a:r>
              <a:rPr lang="cs-CZ" sz="2400" dirty="0" err="1"/>
              <a:t>BSH</a:t>
            </a:r>
            <a:r>
              <a:rPr lang="cs-CZ" sz="2400" dirty="0"/>
              <a:t>, </a:t>
            </a:r>
            <a:r>
              <a:rPr lang="cs-CZ" sz="2400" baseline="30000" dirty="0"/>
              <a:t>10</a:t>
            </a:r>
            <a:r>
              <a:rPr lang="cs-CZ" sz="2400" dirty="0"/>
              <a:t>BSH) byly </a:t>
            </a:r>
            <a:r>
              <a:rPr lang="en-US" sz="2400" dirty="0" err="1"/>
              <a:t>ozářeny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dvou</a:t>
            </a:r>
            <a:r>
              <a:rPr lang="en-US" sz="2400" dirty="0"/>
              <a:t> </a:t>
            </a:r>
            <a:r>
              <a:rPr lang="en-US" sz="2400" dirty="0" err="1"/>
              <a:t>polohách</a:t>
            </a:r>
            <a:r>
              <a:rPr lang="en-US" sz="2400" dirty="0"/>
              <a:t> </a:t>
            </a:r>
            <a:r>
              <a:rPr lang="en-US" sz="2400" dirty="0" err="1"/>
              <a:t>Braggovy</a:t>
            </a:r>
            <a:r>
              <a:rPr lang="en-US" sz="2400" dirty="0"/>
              <a:t> </a:t>
            </a:r>
            <a:r>
              <a:rPr lang="en-US" sz="2400" dirty="0" err="1"/>
              <a:t>křivky</a:t>
            </a:r>
            <a:r>
              <a:rPr lang="cs-CZ" sz="2400" dirty="0"/>
              <a:t>, v poloze plató a píku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Největší efekt očekáván v píku </a:t>
            </a:r>
            <a:br>
              <a:rPr lang="cs-CZ" sz="2400" dirty="0"/>
            </a:br>
            <a:r>
              <a:rPr lang="cs-CZ" sz="2400" dirty="0"/>
              <a:t>za použití </a:t>
            </a:r>
            <a:r>
              <a:rPr lang="cs-CZ" sz="2400" baseline="30000" dirty="0" err="1"/>
              <a:t>Nat</a:t>
            </a:r>
            <a:r>
              <a:rPr lang="cs-CZ" sz="2400" dirty="0" err="1"/>
              <a:t>BSH</a:t>
            </a:r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A63EF0D-06A6-48B0-B075-14CD900E7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8603" y="1131465"/>
            <a:ext cx="3326334" cy="510084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56457CB-C4A7-42A6-9793-333F05FC5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9858" y="3463829"/>
            <a:ext cx="3293401" cy="275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31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435EF9E3-5AC3-4A60-B745-D6D79BD7F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" y="3386413"/>
            <a:ext cx="12115798" cy="3429003"/>
          </a:xfrm>
          <a:prstGeom prst="rect">
            <a:avLst/>
          </a:prstGeom>
        </p:spPr>
      </p:pic>
      <p:pic>
        <p:nvPicPr>
          <p:cNvPr id="7" name="Zástupný symbol pro obsah 3">
            <a:extLst>
              <a:ext uri="{FF2B5EF4-FFF2-40B4-BE49-F238E27FC236}">
                <a16:creationId xmlns:a16="http://schemas.microsoft.com/office/drawing/2014/main" id="{902C2B62-5A2C-43D1-BDAA-0A2EE48AC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523" y="-4"/>
            <a:ext cx="12115798" cy="3394175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55120BB4-0116-4C57-92B3-FAA6F1FE074F}"/>
              </a:ext>
            </a:extLst>
          </p:cNvPr>
          <p:cNvSpPr/>
          <p:nvPr/>
        </p:nvSpPr>
        <p:spPr>
          <a:xfrm>
            <a:off x="384049" y="919375"/>
            <a:ext cx="499865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/>
              <a:t>Na lineárním urychlovači (Siemens ARTISTE, Fakultní Thomayerova nemocnice v Praze a </a:t>
            </a:r>
            <a:r>
              <a:rPr lang="cs-CZ" sz="2400" dirty="0" err="1"/>
              <a:t>Varian</a:t>
            </a:r>
            <a:r>
              <a:rPr lang="cs-CZ" sz="2400" dirty="0"/>
              <a:t> </a:t>
            </a:r>
            <a:r>
              <a:rPr lang="cs-CZ" sz="2400" dirty="0" err="1"/>
              <a:t>Clinac</a:t>
            </a:r>
            <a:r>
              <a:rPr lang="cs-CZ" sz="2400" dirty="0"/>
              <a:t> 2100C, Fakultní nemocnice Bulovka v Praze)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/>
              <a:t>Ozařování fotony 6 a 18 MV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/>
              <a:t>Velikost ozařovacího pole 20 x 20 cm² v </a:t>
            </a:r>
            <a:r>
              <a:rPr lang="cs-CZ" sz="2400" dirty="0" err="1"/>
              <a:t>isocentru</a:t>
            </a:r>
            <a:r>
              <a:rPr lang="cs-CZ" sz="2400" dirty="0"/>
              <a:t>, dávkový příkon       2 </a:t>
            </a:r>
            <a:r>
              <a:rPr lang="cs-CZ" sz="2400" dirty="0" err="1"/>
              <a:t>Gy</a:t>
            </a:r>
            <a:r>
              <a:rPr lang="cs-CZ" sz="2400" dirty="0"/>
              <a:t>/min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/>
              <a:t>Tři experimentální skupiny (kontrola, </a:t>
            </a:r>
            <a:r>
              <a:rPr lang="cs-CZ" sz="2400" baseline="30000" dirty="0" err="1"/>
              <a:t>Nat</a:t>
            </a:r>
            <a:r>
              <a:rPr lang="cs-CZ" sz="2400" dirty="0" err="1"/>
              <a:t>BSH</a:t>
            </a:r>
            <a:r>
              <a:rPr lang="cs-CZ" sz="2400" dirty="0"/>
              <a:t>, </a:t>
            </a:r>
            <a:r>
              <a:rPr lang="cs-CZ" sz="2400" baseline="30000" dirty="0"/>
              <a:t>10</a:t>
            </a:r>
            <a:r>
              <a:rPr lang="cs-CZ" sz="2400" dirty="0"/>
              <a:t>BSH)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/>
              <a:t>Termální neutrony produkovány při 18 MV, ale ne při 6 MV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/>
              <a:t>Očekávaná větší účinnost jen při    18 MV, a větší u </a:t>
            </a:r>
            <a:r>
              <a:rPr lang="cs-CZ" sz="2400" baseline="30000" dirty="0"/>
              <a:t>10</a:t>
            </a:r>
            <a:r>
              <a:rPr lang="cs-CZ" sz="2400" dirty="0"/>
              <a:t>BSH než </a:t>
            </a:r>
            <a:r>
              <a:rPr lang="cs-CZ" sz="2400" baseline="30000" dirty="0" err="1"/>
              <a:t>Nat</a:t>
            </a:r>
            <a:r>
              <a:rPr lang="cs-CZ" sz="2400" dirty="0" err="1"/>
              <a:t>BSH</a:t>
            </a:r>
            <a:endParaRPr lang="cs-CZ" sz="24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FBC5ED2-6E80-4588-8EE6-E2C025DA6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094" y="1159764"/>
            <a:ext cx="6217857" cy="471595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3627F156-E34D-4C67-8B6B-29C15CBE06AD}"/>
              </a:ext>
            </a:extLst>
          </p:cNvPr>
          <p:cNvSpPr txBox="1"/>
          <p:nvPr/>
        </p:nvSpPr>
        <p:spPr>
          <a:xfrm>
            <a:off x="1508760" y="137160"/>
            <a:ext cx="8906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Ozařování fotony 6 a 18 MV</a:t>
            </a:r>
          </a:p>
        </p:txBody>
      </p:sp>
    </p:spTree>
    <p:extLst>
      <p:ext uri="{BB962C8B-B14F-4D97-AF65-F5344CB8AC3E}">
        <p14:creationId xmlns:p14="http://schemas.microsoft.com/office/powerpoint/2010/main" val="105862518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2016</TotalTime>
  <Words>1179</Words>
  <Application>Microsoft Office PowerPoint</Application>
  <PresentationFormat>Širokoúhlá obrazovka</PresentationFormat>
  <Paragraphs>113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 3</vt:lpstr>
      <vt:lpstr>Motiv Office</vt:lpstr>
      <vt:lpstr>Reakce buněk glioblastomových linií na protonové a fotonové ozáření v přítomnosti sloučenin boru </vt:lpstr>
      <vt:lpstr>Radioterapie nádorových onemocnění</vt:lpstr>
      <vt:lpstr>(Beni et al. 2022)</vt:lpstr>
      <vt:lpstr>(Suzuki 2020)</vt:lpstr>
      <vt:lpstr>Prezentace aplikace PowerPoint</vt:lpstr>
      <vt:lpstr>Cíle</vt:lpstr>
      <vt:lpstr>Prezentace aplikace PowerPoint</vt:lpstr>
      <vt:lpstr>Ozařování protony</vt:lpstr>
      <vt:lpstr>Prezentace aplikace PowerPoint</vt:lpstr>
      <vt:lpstr>Buňky a jejich pěstování</vt:lpstr>
      <vt:lpstr>Metody sledování radiačního poškození buněk v přítomnosti/nepřítomnosti boru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Závěr</vt:lpstr>
      <vt:lpstr>Prezentace aplikace PowerPoint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Zahradníček Oldřich</dc:creator>
  <cp:lastModifiedBy>Zahradníček Oldřich</cp:lastModifiedBy>
  <cp:revision>203</cp:revision>
  <dcterms:created xsi:type="dcterms:W3CDTF">2023-11-01T06:49:14Z</dcterms:created>
  <dcterms:modified xsi:type="dcterms:W3CDTF">2023-11-06T08:13:48Z</dcterms:modified>
</cp:coreProperties>
</file>