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302" r:id="rId2"/>
    <p:sldId id="318" r:id="rId3"/>
    <p:sldId id="261" r:id="rId4"/>
    <p:sldId id="262" r:id="rId5"/>
    <p:sldId id="286" r:id="rId6"/>
    <p:sldId id="283" r:id="rId7"/>
    <p:sldId id="270" r:id="rId8"/>
    <p:sldId id="291" r:id="rId9"/>
    <p:sldId id="323" r:id="rId10"/>
    <p:sldId id="287" r:id="rId11"/>
    <p:sldId id="320" r:id="rId12"/>
    <p:sldId id="274" r:id="rId13"/>
    <p:sldId id="293" r:id="rId14"/>
    <p:sldId id="269" r:id="rId15"/>
    <p:sldId id="322" r:id="rId16"/>
    <p:sldId id="295" r:id="rId17"/>
    <p:sldId id="288" r:id="rId18"/>
    <p:sldId id="301" r:id="rId19"/>
    <p:sldId id="296" r:id="rId20"/>
    <p:sldId id="304" r:id="rId21"/>
    <p:sldId id="303" r:id="rId22"/>
    <p:sldId id="305" r:id="rId23"/>
    <p:sldId id="306" r:id="rId24"/>
    <p:sldId id="307" r:id="rId25"/>
    <p:sldId id="308" r:id="rId26"/>
    <p:sldId id="313" r:id="rId27"/>
    <p:sldId id="327" r:id="rId28"/>
    <p:sldId id="310" r:id="rId29"/>
    <p:sldId id="260" r:id="rId30"/>
    <p:sldId id="319" r:id="rId3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0" autoAdjust="0"/>
    <p:restoredTop sz="86410" autoAdjust="0"/>
  </p:normalViewPr>
  <p:slideViewPr>
    <p:cSldViewPr snapToGrid="0">
      <p:cViewPr varScale="1">
        <p:scale>
          <a:sx n="75" d="100"/>
          <a:sy n="75" d="100"/>
        </p:scale>
        <p:origin x="77" y="67"/>
      </p:cViewPr>
      <p:guideLst/>
    </p:cSldViewPr>
  </p:slideViewPr>
  <p:outlineViewPr>
    <p:cViewPr>
      <p:scale>
        <a:sx n="33" d="100"/>
        <a:sy n="33" d="100"/>
      </p:scale>
      <p:origin x="0" y="-649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2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BAA0E-9D7E-4927-A0A4-1090197E8E56}" type="datetimeFigureOut">
              <a:rPr lang="cs-CZ" smtClean="0"/>
              <a:t>03.11.2023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2CE8CA-6E48-417E-BD98-FC9A9D96837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2182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CE8CA-6E48-417E-BD98-FC9A9D968377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8563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CE8CA-6E48-417E-BD98-FC9A9D968377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20461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CE8CA-6E48-417E-BD98-FC9A9D968377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96110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CE8CA-6E48-417E-BD98-FC9A9D968377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1536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CE8CA-6E48-417E-BD98-FC9A9D968377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9824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CE8CA-6E48-417E-BD98-FC9A9D968377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0019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CE8CA-6E48-417E-BD98-FC9A9D968377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1249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CE8CA-6E48-417E-BD98-FC9A9D968377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3207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CE8CA-6E48-417E-BD98-FC9A9D968377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4069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CE8CA-6E48-417E-BD98-FC9A9D968377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9369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CE8CA-6E48-417E-BD98-FC9A9D968377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656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CE8CA-6E48-417E-BD98-FC9A9D968377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5873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CE8CA-6E48-417E-BD98-FC9A9D968377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12201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CE8CA-6E48-417E-BD98-FC9A9D968377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8721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5176-C1EA-4E8B-AB38-D123E6186E3C}" type="datetimeFigureOut">
              <a:rPr lang="en-GB" smtClean="0"/>
              <a:t>03/11/2023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EB3C9-FBB6-4C58-BB28-7F212DE3D2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8237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5176-C1EA-4E8B-AB38-D123E6186E3C}" type="datetimeFigureOut">
              <a:rPr lang="en-GB" smtClean="0"/>
              <a:t>03/11/2023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EB3C9-FBB6-4C58-BB28-7F212DE3D2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3610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5176-C1EA-4E8B-AB38-D123E6186E3C}" type="datetimeFigureOut">
              <a:rPr lang="en-GB" smtClean="0"/>
              <a:t>03/11/2023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EB3C9-FBB6-4C58-BB28-7F212DE3D2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4923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5176-C1EA-4E8B-AB38-D123E6186E3C}" type="datetimeFigureOut">
              <a:rPr lang="en-GB" smtClean="0"/>
              <a:t>03/11/2023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EB3C9-FBB6-4C58-BB28-7F212DE3D2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0423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5176-C1EA-4E8B-AB38-D123E6186E3C}" type="datetimeFigureOut">
              <a:rPr lang="en-GB" smtClean="0"/>
              <a:t>03/11/2023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EB3C9-FBB6-4C58-BB28-7F212DE3D2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5933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5176-C1EA-4E8B-AB38-D123E6186E3C}" type="datetimeFigureOut">
              <a:rPr lang="en-GB" smtClean="0"/>
              <a:t>03/11/2023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EB3C9-FBB6-4C58-BB28-7F212DE3D2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0866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5176-C1EA-4E8B-AB38-D123E6186E3C}" type="datetimeFigureOut">
              <a:rPr lang="en-GB" smtClean="0"/>
              <a:t>03/11/2023</a:t>
            </a:fld>
            <a:endParaRPr lang="en-GB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EB3C9-FBB6-4C58-BB28-7F212DE3D2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93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5176-C1EA-4E8B-AB38-D123E6186E3C}" type="datetimeFigureOut">
              <a:rPr lang="en-GB" smtClean="0"/>
              <a:t>03/11/2023</a:t>
            </a:fld>
            <a:endParaRPr lang="en-GB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EB3C9-FBB6-4C58-BB28-7F212DE3D2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3502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5176-C1EA-4E8B-AB38-D123E6186E3C}" type="datetimeFigureOut">
              <a:rPr lang="en-GB" smtClean="0"/>
              <a:t>03/11/2023</a:t>
            </a:fld>
            <a:endParaRPr lang="en-GB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EB3C9-FBB6-4C58-BB28-7F212DE3D2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2023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5176-C1EA-4E8B-AB38-D123E6186E3C}" type="datetimeFigureOut">
              <a:rPr lang="en-GB" smtClean="0"/>
              <a:t>03/11/2023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EB3C9-FBB6-4C58-BB28-7F212DE3D2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653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5176-C1EA-4E8B-AB38-D123E6186E3C}" type="datetimeFigureOut">
              <a:rPr lang="en-GB" smtClean="0"/>
              <a:t>03/11/2023</a:t>
            </a:fld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EB3C9-FBB6-4C58-BB28-7F212DE3D2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79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GB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85176-C1EA-4E8B-AB38-D123E6186E3C}" type="datetimeFigureOut">
              <a:rPr lang="en-GB" smtClean="0"/>
              <a:t>03/11/2023</a:t>
            </a:fld>
            <a:endParaRPr lang="en-GB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EB3C9-FBB6-4C58-BB28-7F212DE3D2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5226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hyperlink" Target="https://en.wikipedia.org/wiki/United_State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Thermonuclear_weapon" TargetMode="External"/><Relationship Id="rId5" Type="http://schemas.openxmlformats.org/officeDocument/2006/relationships/hyperlink" Target="https://en.wikipedia.org/wiki/Castle_Bravo" TargetMode="External"/><Relationship Id="rId4" Type="http://schemas.openxmlformats.org/officeDocument/2006/relationships/hyperlink" Target="https://en.wikipedia.org/wiki/Mushroom_cloud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12800" y="1264603"/>
            <a:ext cx="10952480" cy="1255077"/>
          </a:xfrm>
        </p:spPr>
        <p:txBody>
          <a:bodyPr>
            <a:noAutofit/>
          </a:bodyPr>
          <a:lstStyle/>
          <a:p>
            <a:r>
              <a:rPr lang="cs-CZ" sz="4800" b="1" dirty="0" smtClean="0"/>
              <a:t>Radiační ochrana od 19. do 21.století </a:t>
            </a:r>
            <a:endParaRPr lang="cs-CZ" sz="48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XLIV. Dny radiační ochrany, Tábor, 6.- 11. 11.2023</a:t>
            </a:r>
          </a:p>
          <a:p>
            <a:r>
              <a:rPr lang="cs-CZ" b="1" dirty="0" smtClean="0">
                <a:solidFill>
                  <a:schemeClr val="tx1"/>
                </a:solidFill>
              </a:rPr>
              <a:t>Irena Malátová</a:t>
            </a:r>
            <a:endParaRPr lang="cs-CZ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96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068404"/>
            <a:ext cx="10515600" cy="5108559"/>
          </a:xfrm>
        </p:spPr>
        <p:txBody>
          <a:bodyPr>
            <a:normAutofit fontScale="92500" lnSpcReduction="20000"/>
          </a:bodyPr>
          <a:lstStyle/>
          <a:p>
            <a:r>
              <a:rPr lang="cs-CZ" u="sng" dirty="0" smtClean="0"/>
              <a:t>Radiační ochrana se po válce principiálně změnila</a:t>
            </a:r>
            <a:r>
              <a:rPr lang="cs-CZ" dirty="0" smtClean="0"/>
              <a:t>. Před válkou byla hlavním cílem ochrana lékařů  a sester a pacientů před škodlivými účinky rentgenových paprsků a radia. Výbory , ustavené pro ochranu před zářením, sestávaly  z lékařů a fyziků se zkušeností z medicínského použití záření.</a:t>
            </a:r>
          </a:p>
          <a:p>
            <a:r>
              <a:rPr lang="cs-CZ" dirty="0" smtClean="0"/>
              <a:t>Po válce a se začátkem studené války byly nové zúčastněné strany -vědci, inženýři, dělníci ale i obyvatelstvo. Vládní zdroje na ochranu před zářením byly mohutnější, ale šíření znalostí bylo omezeno, </a:t>
            </a:r>
            <a:r>
              <a:rPr lang="cs-CZ" u="sng" dirty="0" smtClean="0"/>
              <a:t>mnohdy zcela tajné.</a:t>
            </a:r>
          </a:p>
          <a:p>
            <a:r>
              <a:rPr lang="cs-CZ" dirty="0" smtClean="0"/>
              <a:t>V USA   již v projektu Manhattan  vymyšlen název pro radiační ochranu kvůli utajení  </a:t>
            </a:r>
            <a:r>
              <a:rPr lang="cs-CZ" dirty="0" err="1" smtClean="0"/>
              <a:t>Health</a:t>
            </a:r>
            <a:r>
              <a:rPr lang="cs-CZ" dirty="0" smtClean="0"/>
              <a:t> </a:t>
            </a:r>
            <a:r>
              <a:rPr lang="cs-CZ" dirty="0" err="1" smtClean="0"/>
              <a:t>Physics</a:t>
            </a:r>
            <a:r>
              <a:rPr lang="cs-CZ" dirty="0" smtClean="0"/>
              <a:t>, používá se dodnes</a:t>
            </a:r>
          </a:p>
          <a:p>
            <a:r>
              <a:rPr lang="cs-CZ" dirty="0" smtClean="0"/>
              <a:t> Po válce se rekonstituuje ICRU a ICRP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992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7977" y="365126"/>
            <a:ext cx="10665822" cy="1343093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 smtClean="0"/>
              <a:t>Opatření k ochraně před zářením</a:t>
            </a:r>
            <a:r>
              <a:rPr lang="cs-CZ" sz="3600" b="1" dirty="0"/>
              <a:t/>
            </a:r>
            <a:br>
              <a:rPr lang="cs-CZ" sz="3600" b="1" dirty="0"/>
            </a:b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3088" y="1395663"/>
            <a:ext cx="10515600" cy="5075939"/>
          </a:xfrm>
        </p:spPr>
        <p:txBody>
          <a:bodyPr>
            <a:normAutofit fontScale="92500"/>
          </a:bodyPr>
          <a:lstStyle/>
          <a:p>
            <a:r>
              <a:rPr lang="cs-CZ" dirty="0" smtClean="0"/>
              <a:t>1941 - nejvyšší přípustně depo </a:t>
            </a:r>
            <a:r>
              <a:rPr lang="cs-CZ" baseline="30000" dirty="0" smtClean="0"/>
              <a:t>226</a:t>
            </a:r>
            <a:r>
              <a:rPr lang="cs-CZ" dirty="0" smtClean="0"/>
              <a:t>Ra v těle 0,1µg (asi 46mSv) </a:t>
            </a:r>
          </a:p>
          <a:p>
            <a:r>
              <a:rPr lang="cs-CZ" dirty="0" smtClean="0"/>
              <a:t>Maximálních přípustné dávky sníženy na 0,3 </a:t>
            </a:r>
            <a:r>
              <a:rPr lang="cs-CZ" dirty="0" err="1" smtClean="0"/>
              <a:t>rem</a:t>
            </a:r>
            <a:r>
              <a:rPr lang="cs-CZ" dirty="0" smtClean="0"/>
              <a:t> týdně na celé tělo, v  letech 1956 – 58 ICRP  doporučuje snížení limitu pro celé tělo a gonády na 5 </a:t>
            </a:r>
            <a:r>
              <a:rPr lang="cs-CZ" dirty="0" err="1" smtClean="0"/>
              <a:t>rem</a:t>
            </a:r>
            <a:r>
              <a:rPr lang="cs-CZ" dirty="0" smtClean="0"/>
              <a:t>  ročně a  0,5 </a:t>
            </a:r>
            <a:r>
              <a:rPr lang="cs-CZ" dirty="0" err="1" smtClean="0"/>
              <a:t>rem</a:t>
            </a:r>
            <a:r>
              <a:rPr lang="cs-CZ" dirty="0" smtClean="0"/>
              <a:t> pro obyvatele,</a:t>
            </a:r>
            <a:r>
              <a:rPr lang="cs-CZ" dirty="0"/>
              <a:t> </a:t>
            </a:r>
            <a:endParaRPr lang="cs-CZ" dirty="0" smtClean="0"/>
          </a:p>
          <a:p>
            <a:r>
              <a:rPr lang="cs-CZ" dirty="0"/>
              <a:t> </a:t>
            </a:r>
            <a:r>
              <a:rPr lang="cs-CZ" dirty="0" smtClean="0"/>
              <a:t>v r.1953  se  již doporučuje </a:t>
            </a:r>
            <a:r>
              <a:rPr lang="cs-CZ" dirty="0"/>
              <a:t>udržovat veškeré dávky ionizujícího záření na co možná nejnižší úrovni</a:t>
            </a:r>
          </a:p>
          <a:p>
            <a:r>
              <a:rPr lang="cs-CZ" dirty="0" smtClean="0"/>
              <a:t> v 1952 - společná schůze  ICRP, ICRU a  společný výbor pro Radiobiologii  při UNESCO ve Stockholmu,  kde se diskutovala přípustná dávka z hlediska genetiky  a užitečnost sledování krevního obrazu za normálních pracovních podmínek</a:t>
            </a:r>
          </a:p>
        </p:txBody>
      </p:sp>
    </p:spTree>
    <p:extLst>
      <p:ext uri="{BB962C8B-B14F-4D97-AF65-F5344CB8AC3E}">
        <p14:creationId xmlns:p14="http://schemas.microsoft.com/office/powerpoint/2010/main" val="71896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13006" y="517901"/>
            <a:ext cx="6042454" cy="889687"/>
          </a:xfrm>
        </p:spPr>
        <p:txBody>
          <a:bodyPr/>
          <a:lstStyle/>
          <a:p>
            <a:r>
              <a:rPr lang="cs-CZ" dirty="0" smtClean="0"/>
              <a:t>Období 1950 - 1977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32007" y="1777498"/>
            <a:ext cx="5804112" cy="435133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401697" y="5560541"/>
            <a:ext cx="3952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</a:t>
            </a:r>
            <a:r>
              <a:rPr lang="en-US" dirty="0">
                <a:hlinkClick r:id="rId4" tooltip="Mushroom cloud"/>
              </a:rPr>
              <a:t>mushroom cloud</a:t>
            </a:r>
            <a:r>
              <a:rPr lang="en-US" dirty="0"/>
              <a:t> from the </a:t>
            </a:r>
            <a:r>
              <a:rPr lang="en-US" dirty="0">
                <a:hlinkClick r:id="rId5" tooltip="Castle Bravo"/>
              </a:rPr>
              <a:t>Castle Bravo</a:t>
            </a:r>
            <a:r>
              <a:rPr lang="en-US" dirty="0"/>
              <a:t> </a:t>
            </a:r>
            <a:r>
              <a:rPr lang="en-US" dirty="0">
                <a:hlinkClick r:id="rId6" tooltip="Thermonuclear weapon"/>
              </a:rPr>
              <a:t>thermonuclear weapon</a:t>
            </a:r>
            <a:r>
              <a:rPr lang="en-US" dirty="0"/>
              <a:t> test in 1954, the largest nuclear weapons test ever conducted by the </a:t>
            </a:r>
            <a:r>
              <a:rPr lang="en-US" dirty="0">
                <a:hlinkClick r:id="rId7" tooltip="United States"/>
              </a:rPr>
              <a:t>United States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7401697" y="2042983"/>
            <a:ext cx="42507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V tomto období změnila studená válka</a:t>
            </a:r>
          </a:p>
          <a:p>
            <a:r>
              <a:rPr lang="cs-CZ" sz="2800" dirty="0"/>
              <a:t>pozornost veřejnosti k důsledkům velkých zkoušek jaderných </a:t>
            </a:r>
            <a:r>
              <a:rPr lang="cs-CZ" sz="2800" dirty="0" smtClean="0"/>
              <a:t>zbraní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73191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2400" dirty="0" err="1" smtClean="0"/>
              <a:t>Castle</a:t>
            </a:r>
            <a:r>
              <a:rPr lang="cs-CZ" sz="2400" dirty="0" smtClean="0"/>
              <a:t> Bravo – důsledky největší jaderné zkoušky USA na Marshallových ostrovech – zasažení japonské rybářské  lodi spadem, u posádky se projevily radiační popáleniny a nemoc z </a:t>
            </a:r>
            <a:r>
              <a:rPr lang="cs-CZ" sz="2400" dirty="0" smtClean="0"/>
              <a:t>ozáření.</a:t>
            </a: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>Zasaženy též některé obydlené ostrovy, domorodci přesídleni na jiné </a:t>
            </a:r>
            <a:r>
              <a:rPr lang="cs-CZ" sz="2400" dirty="0" smtClean="0"/>
              <a:t>ostrovy.</a:t>
            </a: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80" y="1541145"/>
            <a:ext cx="5971440" cy="435133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0667" y="3489643"/>
            <a:ext cx="3400425" cy="28194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880668" y="2621280"/>
            <a:ext cx="3891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Japonská rybářská loď Lucky </a:t>
            </a:r>
            <a:r>
              <a:rPr lang="cs-CZ" dirty="0" err="1" smtClean="0"/>
              <a:t>Dragon</a:t>
            </a:r>
            <a:endParaRPr lang="cs-CZ" dirty="0"/>
          </a:p>
        </p:txBody>
      </p:sp>
      <p:sp>
        <p:nvSpPr>
          <p:cNvPr id="8" name="Šipka dolů 7"/>
          <p:cNvSpPr/>
          <p:nvPr/>
        </p:nvSpPr>
        <p:spPr>
          <a:xfrm>
            <a:off x="8290560" y="2990612"/>
            <a:ext cx="213360" cy="10022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1209040" y="6309043"/>
            <a:ext cx="4941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Měření aktivity GM detektorem  u postižené osoby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587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b="1" dirty="0" smtClean="0"/>
              <a:t>Hereditární účinky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smtClean="0"/>
              <a:t> Z pokusů s   drozofilou koncem dvacátých  let známy – při vysokých dávkách záření- nejen viditelné mutace, ale i sterilita a genetické mutace</a:t>
            </a:r>
          </a:p>
          <a:p>
            <a:r>
              <a:rPr lang="cs-CZ" dirty="0" smtClean="0"/>
              <a:t>Od té doby velký důraz na hereditární účinky a  z toho plynoucí, důraz na </a:t>
            </a:r>
            <a:r>
              <a:rPr lang="cs-CZ" dirty="0" err="1" smtClean="0"/>
              <a:t>gonádovou</a:t>
            </a:r>
            <a:r>
              <a:rPr lang="cs-CZ" dirty="0" smtClean="0"/>
              <a:t> dávku (v některých publikacích a přístupech do dnešní doby) </a:t>
            </a:r>
          </a:p>
          <a:p>
            <a:r>
              <a:rPr lang="cs-CZ" dirty="0" smtClean="0"/>
              <a:t>Obavy japonské populace po výbuších atomových bomb v Hirošimě a Nagasaki – přeživší „</a:t>
            </a:r>
            <a:r>
              <a:rPr lang="cs-CZ" dirty="0" err="1" smtClean="0"/>
              <a:t>hibakuša</a:t>
            </a:r>
            <a:r>
              <a:rPr lang="cs-CZ" dirty="0" smtClean="0"/>
              <a:t>“ tento fakt utajovali, protože jejich potomci byli považování za geneticky méněcenní. Strach z publicity rovněž u rybářů, zasažených spadem z </a:t>
            </a:r>
            <a:r>
              <a:rPr lang="cs-CZ" dirty="0" err="1" smtClean="0"/>
              <a:t>Castle</a:t>
            </a:r>
            <a:r>
              <a:rPr lang="cs-CZ" dirty="0" smtClean="0"/>
              <a:t> Bravo</a:t>
            </a:r>
          </a:p>
          <a:p>
            <a:r>
              <a:rPr lang="cs-CZ" dirty="0" smtClean="0"/>
              <a:t>Až v posledních desetiletích se  tento účinek  na základě humánních epidemiologických studií ukázal  mnohem menší (ICRP 103), z toho pak plynula změna tkáňových dávkových faktorů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029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8480" y="782320"/>
            <a:ext cx="10906760" cy="5547360"/>
          </a:xfrm>
        </p:spPr>
        <p:txBody>
          <a:bodyPr>
            <a:normAutofit/>
          </a:bodyPr>
          <a:lstStyle/>
          <a:p>
            <a:endParaRPr lang="cs-CZ" dirty="0" smtClean="0"/>
          </a:p>
          <a:p>
            <a:pPr marL="0" indent="0">
              <a:buNone/>
            </a:pPr>
            <a:r>
              <a:rPr lang="cs-CZ" sz="3500" dirty="0" smtClean="0"/>
              <a:t>Na základě epidemiologických studií  byl v padesátých letech</a:t>
            </a:r>
          </a:p>
          <a:p>
            <a:r>
              <a:rPr lang="cs-CZ" sz="3500" dirty="0" smtClean="0"/>
              <a:t>potvrzen výskyt  leukémie u dětí ozářených in </a:t>
            </a:r>
            <a:r>
              <a:rPr lang="cs-CZ" sz="3500" dirty="0" err="1" smtClean="0"/>
              <a:t>utero</a:t>
            </a:r>
            <a:r>
              <a:rPr lang="cs-CZ" sz="3500" dirty="0" smtClean="0"/>
              <a:t> při  rentgenových vyšetření  těhotných</a:t>
            </a:r>
          </a:p>
          <a:p>
            <a:r>
              <a:rPr lang="cs-CZ" sz="3500" dirty="0" smtClean="0"/>
              <a:t>nalezen výskyt leukémie u přeživších  v Hirošimě a Nagasaki (za 2 až 10 let od výbuchu)</a:t>
            </a:r>
          </a:p>
          <a:p>
            <a:r>
              <a:rPr lang="cs-CZ" sz="3500" u="sng" dirty="0" smtClean="0"/>
              <a:t>zjištěno, že leukémie  i hereditární účinky  mají pravděpodobně stochastickou povahu </a:t>
            </a:r>
          </a:p>
        </p:txBody>
      </p:sp>
    </p:spTree>
    <p:extLst>
      <p:ext uri="{BB962C8B-B14F-4D97-AF65-F5344CB8AC3E}">
        <p14:creationId xmlns:p14="http://schemas.microsoft.com/office/powerpoint/2010/main" val="235199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9120" y="274638"/>
            <a:ext cx="11003280" cy="1178242"/>
          </a:xfrm>
        </p:spPr>
        <p:txBody>
          <a:bodyPr>
            <a:noAutofit/>
          </a:bodyPr>
          <a:lstStyle/>
          <a:p>
            <a:pPr algn="l"/>
            <a:r>
              <a:rPr lang="cs-CZ" sz="2800" b="1" dirty="0" smtClean="0"/>
              <a:t>Období 1957 – 1965</a:t>
            </a:r>
            <a:r>
              <a:rPr lang="cs-CZ" sz="2800" b="1" dirty="0"/>
              <a:t> </a:t>
            </a:r>
            <a:r>
              <a:rPr lang="cs-CZ" sz="2800" b="1" dirty="0" smtClean="0"/>
              <a:t>je charakterizováno rozvojem jaderného průmyslu, velkými  zkouškami jaderných zbraní a prvními haváriemi ve vojenském průmyslu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1200" y="2113280"/>
            <a:ext cx="5151120" cy="4063683"/>
          </a:xfrm>
        </p:spPr>
        <p:txBody>
          <a:bodyPr>
            <a:normAutofit lnSpcReduction="10000"/>
          </a:bodyPr>
          <a:lstStyle/>
          <a:p>
            <a:r>
              <a:rPr lang="cs-CZ" sz="2400" dirty="0" smtClean="0"/>
              <a:t>1957 – požár  grafitového reaktoru ve </a:t>
            </a:r>
            <a:r>
              <a:rPr lang="cs-CZ" sz="2400" dirty="0" err="1" smtClean="0"/>
              <a:t>Windscale</a:t>
            </a:r>
            <a:r>
              <a:rPr lang="cs-CZ" sz="2400" dirty="0" smtClean="0"/>
              <a:t> únik radionuklidů, zejména </a:t>
            </a:r>
            <a:r>
              <a:rPr lang="cs-CZ" sz="2400" baseline="30000" dirty="0" smtClean="0"/>
              <a:t>131</a:t>
            </a:r>
            <a:r>
              <a:rPr lang="cs-CZ" sz="2400" dirty="0" smtClean="0"/>
              <a:t>I a </a:t>
            </a:r>
            <a:r>
              <a:rPr lang="cs-CZ" sz="2400" baseline="30000" dirty="0" smtClean="0"/>
              <a:t>137</a:t>
            </a:r>
            <a:r>
              <a:rPr lang="cs-CZ" sz="2400" dirty="0" smtClean="0"/>
              <a:t>Cs   na území okolo 500km</a:t>
            </a:r>
            <a:r>
              <a:rPr lang="cs-CZ" sz="2400" baseline="30000" dirty="0" smtClean="0"/>
              <a:t>2</a:t>
            </a:r>
          </a:p>
          <a:p>
            <a:r>
              <a:rPr lang="cs-CZ" sz="2400" dirty="0" smtClean="0"/>
              <a:t>1957 – exploze  nádrže s vysokoaktivním odpadem chemického závodu Maják (výroba </a:t>
            </a:r>
            <a:r>
              <a:rPr lang="cs-CZ" sz="2400" dirty="0" err="1" smtClean="0"/>
              <a:t>Pu</a:t>
            </a:r>
            <a:r>
              <a:rPr lang="cs-CZ" sz="2400" dirty="0" smtClean="0"/>
              <a:t>) poblíž </a:t>
            </a:r>
            <a:r>
              <a:rPr lang="cs-CZ" sz="2400" dirty="0" err="1" smtClean="0"/>
              <a:t>Kyštymu</a:t>
            </a:r>
            <a:r>
              <a:rPr lang="cs-CZ" sz="2400" dirty="0" smtClean="0"/>
              <a:t>. Radioaktivní stopa se táhla podél Uralu. Utajeno po mnoho let, odtajněno až začátkem devadesátých let.</a:t>
            </a: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0840" y="1690688"/>
            <a:ext cx="5815080" cy="429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79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517659" cy="981761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b="1" dirty="0" smtClean="0"/>
              <a:t>Car – bomba 50 000 </a:t>
            </a:r>
            <a:r>
              <a:rPr lang="cs-CZ" sz="3600" b="1" dirty="0" err="1" smtClean="0"/>
              <a:t>kt</a:t>
            </a:r>
            <a:r>
              <a:rPr lang="cs-CZ" sz="3600" b="1" dirty="0" smtClean="0"/>
              <a:t> TNT, 30.10.1961, </a:t>
            </a:r>
            <a:r>
              <a:rPr lang="cs-CZ" sz="3600" b="1" dirty="0" err="1" smtClean="0"/>
              <a:t>Suchoj</a:t>
            </a:r>
            <a:r>
              <a:rPr lang="cs-CZ" sz="3600" b="1" dirty="0" smtClean="0"/>
              <a:t> Nos </a:t>
            </a:r>
            <a:r>
              <a:rPr lang="cs-CZ" sz="3600" b="1" dirty="0" err="1" smtClean="0"/>
              <a:t>Severnyj</a:t>
            </a:r>
            <a:r>
              <a:rPr lang="cs-CZ" sz="3600" b="1" dirty="0" smtClean="0"/>
              <a:t> Ostrov, </a:t>
            </a:r>
            <a:r>
              <a:rPr lang="cs-CZ" sz="3600" b="1" dirty="0" err="1" smtClean="0"/>
              <a:t>Novaja</a:t>
            </a:r>
            <a:r>
              <a:rPr lang="cs-CZ" sz="3600" b="1" dirty="0" smtClean="0"/>
              <a:t> </a:t>
            </a:r>
            <a:r>
              <a:rPr lang="cs-CZ" sz="3600" b="1" dirty="0" err="1" smtClean="0"/>
              <a:t>Zemlja</a:t>
            </a:r>
            <a:r>
              <a:rPr lang="cs-CZ" sz="3600" b="1" dirty="0" smtClean="0"/>
              <a:t> </a:t>
            </a:r>
            <a:endParaRPr lang="cs-CZ" sz="36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571625"/>
            <a:ext cx="5734711" cy="435133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191632" y="2298357"/>
            <a:ext cx="44607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32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443" y="2113280"/>
            <a:ext cx="5264350" cy="3525519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62000" y="6147702"/>
            <a:ext cx="10485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/>
              <a:t>Po celém světě měřitelný spad ze zkoušek jaderných zbraní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68174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4960" y="274638"/>
            <a:ext cx="6238240" cy="1777682"/>
          </a:xfrm>
        </p:spPr>
        <p:txBody>
          <a:bodyPr>
            <a:noAutofit/>
          </a:bodyPr>
          <a:lstStyle/>
          <a:p>
            <a:r>
              <a:rPr lang="cs-CZ" sz="2400" baseline="30000" dirty="0" smtClean="0"/>
              <a:t>90</a:t>
            </a:r>
            <a:r>
              <a:rPr lang="cs-CZ" sz="2400" dirty="0" smtClean="0"/>
              <a:t>Sr v celkové denní  dietě – čtvrtletní sběr v New Yorku a v San Franciscu 1955 – 1982 (</a:t>
            </a:r>
            <a:r>
              <a:rPr lang="cs-CZ" sz="2400" dirty="0" err="1" smtClean="0"/>
              <a:t>pCi</a:t>
            </a:r>
            <a:r>
              <a:rPr lang="cs-CZ" sz="2400" dirty="0" smtClean="0"/>
              <a:t>/den),  1 </a:t>
            </a:r>
            <a:r>
              <a:rPr lang="cs-CZ" sz="2400" dirty="0" err="1" smtClean="0"/>
              <a:t>pCi</a:t>
            </a:r>
            <a:r>
              <a:rPr lang="cs-CZ" sz="2400" dirty="0" smtClean="0"/>
              <a:t>= 0,037Bq</a:t>
            </a: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2720" y="2052320"/>
            <a:ext cx="6532372" cy="4525963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199586" y="4487917"/>
            <a:ext cx="4738160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000" baseline="30000" dirty="0" smtClean="0"/>
          </a:p>
          <a:p>
            <a:endParaRPr lang="cs-CZ" sz="2000" baseline="300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7372952" y="365760"/>
            <a:ext cx="47067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 smtClean="0"/>
          </a:p>
          <a:p>
            <a:r>
              <a:rPr lang="cs-CZ" sz="2400" baseline="30000" dirty="0" smtClean="0"/>
              <a:t>90</a:t>
            </a:r>
            <a:r>
              <a:rPr lang="cs-CZ" sz="2400" dirty="0" smtClean="0"/>
              <a:t>Sr v mléce v Praze</a:t>
            </a:r>
            <a:r>
              <a:rPr lang="cs-CZ" sz="2400" i="1" dirty="0" smtClean="0"/>
              <a:t> </a:t>
            </a:r>
            <a:r>
              <a:rPr lang="cs-CZ" sz="2400" dirty="0" smtClean="0"/>
              <a:t> v období 1962 – 2009 (</a:t>
            </a:r>
            <a:r>
              <a:rPr lang="cs-CZ" sz="2400" dirty="0" err="1" smtClean="0"/>
              <a:t>Bq</a:t>
            </a:r>
            <a:r>
              <a:rPr lang="cs-CZ" sz="2400" dirty="0" smtClean="0"/>
              <a:t>/L)</a:t>
            </a:r>
            <a:endParaRPr lang="cs-CZ" sz="2400" dirty="0"/>
          </a:p>
        </p:txBody>
      </p:sp>
      <p:pic>
        <p:nvPicPr>
          <p:cNvPr id="8" name="Zástupný symbol pro obsah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5440" y="2052320"/>
            <a:ext cx="549656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20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88720" y="365125"/>
            <a:ext cx="10165080" cy="681355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04239" y="1554480"/>
            <a:ext cx="10550881" cy="462248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1963 – Moratorium na zkoušky jaderných zbraní v atmosféře</a:t>
            </a:r>
          </a:p>
          <a:p>
            <a:r>
              <a:rPr lang="cs-CZ" dirty="0" smtClean="0"/>
              <a:t>1957- 1958 </a:t>
            </a:r>
            <a:r>
              <a:rPr lang="cs-CZ" dirty="0"/>
              <a:t>– založena Mezinárodní agentura pro atomovou </a:t>
            </a:r>
            <a:r>
              <a:rPr lang="cs-CZ" dirty="0" smtClean="0"/>
              <a:t>energii (IAEA),publikován první report UNSCEAR, ICRP vydalo publikaci 1, v níž je po prvé </a:t>
            </a:r>
            <a:r>
              <a:rPr lang="cs-CZ" u="sng" dirty="0" smtClean="0"/>
              <a:t>diskutován dávkový práh vs.  bezprahový lineární vztah dávka – účinek</a:t>
            </a:r>
          </a:p>
          <a:p>
            <a:r>
              <a:rPr lang="cs-CZ" dirty="0" smtClean="0"/>
              <a:t>v r. 1965  ICRP vydává  Publikaci 9, v níž je na rozdíl od dřívější doby, kdy byl předpokládán práh pro veškeré účinky, </a:t>
            </a:r>
            <a:r>
              <a:rPr lang="cs-CZ" u="sng" dirty="0" smtClean="0"/>
              <a:t>zdůrazněna existence stochastických účinků</a:t>
            </a:r>
          </a:p>
        </p:txBody>
      </p:sp>
    </p:spTree>
    <p:extLst>
      <p:ext uri="{BB962C8B-B14F-4D97-AF65-F5344CB8AC3E}">
        <p14:creationId xmlns:p14="http://schemas.microsoft.com/office/powerpoint/2010/main" val="340967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67308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4000" dirty="0" smtClean="0"/>
              <a:t>Vývoj radiační ochrany  závisí na  záporné stránce </a:t>
            </a:r>
          </a:p>
          <a:p>
            <a:pPr marL="0" indent="0">
              <a:buNone/>
            </a:pPr>
            <a:r>
              <a:rPr lang="cs-CZ" sz="4000" dirty="0" smtClean="0"/>
              <a:t>objevů a vynálezů ve vědě a technice, projevující se v poškozeni lidského zdraví. Posláním radiační ochrany je lidské zdraví chránit. </a:t>
            </a:r>
          </a:p>
          <a:p>
            <a:pPr marL="0" indent="0">
              <a:buNone/>
            </a:pPr>
            <a:r>
              <a:rPr lang="cs-CZ" sz="4000" dirty="0" smtClean="0"/>
              <a:t> V tomto příspěvku se omezím na </a:t>
            </a:r>
            <a:r>
              <a:rPr lang="cs-CZ" sz="4000" dirty="0" smtClean="0"/>
              <a:t> ty události</a:t>
            </a:r>
            <a:r>
              <a:rPr lang="cs-CZ" sz="4000" dirty="0" smtClean="0"/>
              <a:t>, které hrály zásadní roli v přístupu k radiační ochraně.</a:t>
            </a:r>
          </a:p>
          <a:p>
            <a:pPr marL="0" indent="0">
              <a:buNone/>
            </a:pP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326539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2700" y="1804988"/>
            <a:ext cx="5829300" cy="4371975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629920"/>
            <a:ext cx="5524500" cy="5547043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Rozvíjí se jaderný  průmysl</a:t>
            </a:r>
          </a:p>
          <a:p>
            <a:r>
              <a:rPr lang="cs-CZ" dirty="0" smtClean="0"/>
              <a:t>V USA 1966 – 1967 – zakázky na 51  jaderných elektráren</a:t>
            </a:r>
          </a:p>
          <a:p>
            <a:r>
              <a:rPr lang="cs-CZ" dirty="0" smtClean="0"/>
              <a:t>V Evropě Francie, Velká Británie, Švédsko, Československo</a:t>
            </a:r>
          </a:p>
          <a:p>
            <a:r>
              <a:rPr lang="cs-CZ" dirty="0" smtClean="0"/>
              <a:t>Cena srovnatelná s uhelnými elektrárnami</a:t>
            </a:r>
          </a:p>
          <a:p>
            <a:r>
              <a:rPr lang="cs-CZ" dirty="0" smtClean="0"/>
              <a:t>Pro životní prostředí mnohem čistší</a:t>
            </a:r>
          </a:p>
          <a:p>
            <a:r>
              <a:rPr lang="cs-CZ" dirty="0" smtClean="0"/>
              <a:t>Začátek obav  o vlivu na okolí  z výpustí  (některé radionuklidy nelze odstranit – </a:t>
            </a:r>
            <a:r>
              <a:rPr lang="cs-CZ" baseline="30000" dirty="0" smtClean="0"/>
              <a:t>3</a:t>
            </a:r>
            <a:r>
              <a:rPr lang="cs-CZ" dirty="0" smtClean="0"/>
              <a:t>H, </a:t>
            </a:r>
            <a:r>
              <a:rPr lang="cs-CZ" baseline="30000" dirty="0" smtClean="0"/>
              <a:t>14</a:t>
            </a:r>
            <a:r>
              <a:rPr lang="cs-CZ" dirty="0" smtClean="0"/>
              <a:t>C, vzácné plyny)</a:t>
            </a:r>
          </a:p>
          <a:p>
            <a:r>
              <a:rPr lang="cs-CZ" dirty="0" smtClean="0"/>
              <a:t>Přístup k ozáření – as </a:t>
            </a:r>
            <a:r>
              <a:rPr lang="cs-CZ" dirty="0" err="1" smtClean="0"/>
              <a:t>low</a:t>
            </a:r>
            <a:r>
              <a:rPr lang="cs-CZ" dirty="0" smtClean="0"/>
              <a:t> as </a:t>
            </a:r>
            <a:r>
              <a:rPr lang="cs-CZ" dirty="0" err="1" smtClean="0"/>
              <a:t>practicable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8285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1520" y="914400"/>
            <a:ext cx="10718800" cy="5659120"/>
          </a:xfrm>
        </p:spPr>
        <p:txBody>
          <a:bodyPr>
            <a:normAutofit fontScale="62500" lnSpcReduction="20000"/>
          </a:bodyPr>
          <a:lstStyle/>
          <a:p>
            <a:pPr marL="457200" lvl="1" indent="0">
              <a:buNone/>
            </a:pPr>
            <a:r>
              <a:rPr lang="cs-CZ" sz="4600" dirty="0" smtClean="0">
                <a:solidFill>
                  <a:srgbClr val="FF0000"/>
                </a:solidFill>
              </a:rPr>
              <a:t>1977 Publikace ICRP 26 – zavedeny 3 principy radiační ochrany –</a:t>
            </a:r>
          </a:p>
          <a:p>
            <a:pPr marL="457200" lvl="1" indent="0">
              <a:buNone/>
            </a:pPr>
            <a:r>
              <a:rPr lang="cs-CZ" sz="4100" dirty="0" smtClean="0"/>
              <a:t>vyloučení akutních účinků, omezení stochastických účinků na co nejmenší úroveň ,princip ALARA (na rozdíl od dřívějšího ALARP) – zásady existují dodnes</a:t>
            </a:r>
          </a:p>
          <a:p>
            <a:pPr marL="457200" lvl="1" indent="0">
              <a:buNone/>
            </a:pPr>
            <a:r>
              <a:rPr lang="cs-CZ" sz="4100" dirty="0" smtClean="0"/>
              <a:t>Ochrana životního prostředí je zajištěna při zajištění ochrany  člověka</a:t>
            </a:r>
          </a:p>
          <a:p>
            <a:pPr marL="457200" lvl="1" indent="0">
              <a:buNone/>
            </a:pPr>
            <a:endParaRPr lang="cs-CZ" sz="4100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cs-CZ" dirty="0" smtClean="0"/>
              <a:t>Zdůvodnění praxe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dirty="0" smtClean="0"/>
              <a:t>Optimalizace ochrany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dirty="0" smtClean="0"/>
              <a:t>Limity dávek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cs-CZ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cs-CZ" u="sng" dirty="0" smtClean="0"/>
              <a:t>Termín dávkový limit nahradil maximální přípustnou dávku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dirty="0" smtClean="0"/>
              <a:t>Roční limit 50mSv pro pracovníky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cs-CZ" dirty="0" smtClean="0"/>
              <a:t>Roční limit 5mSv pro obyvatelstvo</a:t>
            </a:r>
          </a:p>
          <a:p>
            <a:pPr marL="457200" lvl="1" indent="0">
              <a:buNone/>
            </a:pPr>
            <a:endParaRPr lang="cs-CZ" dirty="0"/>
          </a:p>
          <a:p>
            <a:pPr lvl="1"/>
            <a:r>
              <a:rPr lang="cs-CZ" sz="2800" dirty="0" smtClean="0">
                <a:solidFill>
                  <a:srgbClr val="FF0000"/>
                </a:solidFill>
              </a:rPr>
              <a:t>Publikace ICRP 30 s Dodatky – </a:t>
            </a:r>
            <a:r>
              <a:rPr lang="cs-CZ" sz="2800" u="sng" dirty="0" smtClean="0">
                <a:solidFill>
                  <a:srgbClr val="FF0000"/>
                </a:solidFill>
              </a:rPr>
              <a:t>pro jednotlivé radionuklidy  místo MPBB zaveden pojem ALI</a:t>
            </a:r>
            <a:endParaRPr lang="cs-CZ" sz="2800" u="sng" dirty="0">
              <a:solidFill>
                <a:srgbClr val="FF0000"/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endParaRPr lang="cs-CZ" u="sng" dirty="0"/>
          </a:p>
        </p:txBody>
      </p:sp>
    </p:spTree>
    <p:extLst>
      <p:ext uri="{BB962C8B-B14F-4D97-AF65-F5344CB8AC3E}">
        <p14:creationId xmlns:p14="http://schemas.microsoft.com/office/powerpoint/2010/main" val="393883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415954" cy="1101934"/>
          </a:xfrm>
        </p:spPr>
        <p:txBody>
          <a:bodyPr/>
          <a:lstStyle/>
          <a:p>
            <a:pPr algn="l"/>
            <a:r>
              <a:rPr lang="cs-CZ" dirty="0" smtClean="0"/>
              <a:t>Období 1978 - 1990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516925"/>
            <a:ext cx="9528208" cy="413413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dirty="0" smtClean="0"/>
              <a:t>Havárie na jaderné elektrárně </a:t>
            </a:r>
            <a:r>
              <a:rPr lang="cs-CZ" b="1" u="sng" dirty="0" err="1" smtClean="0"/>
              <a:t>Three</a:t>
            </a:r>
            <a:r>
              <a:rPr lang="cs-CZ" b="1" u="sng" dirty="0" smtClean="0"/>
              <a:t> Mile Island </a:t>
            </a:r>
            <a:r>
              <a:rPr lang="cs-CZ" dirty="0" smtClean="0"/>
              <a:t>v r. 1979, kde došlo k tavení aktivní zóny, nicméně úniky do prostředí byly  zanedbatelné (zafungoval kontejnment). Nicméně, jako důsledek</a:t>
            </a:r>
          </a:p>
          <a:p>
            <a:r>
              <a:rPr lang="cs-CZ" dirty="0" smtClean="0"/>
              <a:t>začaly diskuse veřejnosti o přijatelnost jaderné energetiky</a:t>
            </a:r>
          </a:p>
          <a:p>
            <a:r>
              <a:rPr lang="cs-CZ" dirty="0" smtClean="0"/>
              <a:t>vznikly havarijních plány pro „</a:t>
            </a:r>
            <a:r>
              <a:rPr lang="cs-CZ" dirty="0" err="1" smtClean="0"/>
              <a:t>nadprojektové</a:t>
            </a:r>
            <a:r>
              <a:rPr lang="cs-CZ" dirty="0" smtClean="0"/>
              <a:t>“ havárie (do té doby vládlo přesvědčení o naprosté bezpečnosti jaderných elektráren)</a:t>
            </a:r>
          </a:p>
          <a:p>
            <a:endParaRPr lang="cs-CZ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685" y="-34073"/>
            <a:ext cx="3204310" cy="215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68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4075"/>
          </a:xfrm>
        </p:spPr>
        <p:txBody>
          <a:bodyPr/>
          <a:lstStyle/>
          <a:p>
            <a:pPr algn="ctr"/>
            <a:r>
              <a:rPr lang="cs-CZ" dirty="0" smtClean="0"/>
              <a:t>Černobylská havárie 26.4.1986 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428" y="2447223"/>
            <a:ext cx="6866053" cy="4525963"/>
          </a:xfrm>
        </p:spPr>
      </p:pic>
      <p:sp>
        <p:nvSpPr>
          <p:cNvPr id="5" name="TextovéPole 4"/>
          <p:cNvSpPr txBox="1"/>
          <p:nvPr/>
        </p:nvSpPr>
        <p:spPr>
          <a:xfrm>
            <a:off x="341644" y="1527349"/>
            <a:ext cx="506490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Spad zasáhl velké území nejen na Ukrajině, Bělorusku a v Rusku, ale i ve východní a střední Evropě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Zdravotní následky, včetně úmrtí 30 hasičů a pracovníků elektrárny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Následky u obyvatelstva  - rakoviny štítné žlázy u dětí a mladistvých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Přetrvávající problémy s kontaminací potravin v bližších oblastech Černobylu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Mise IAEA a UNSCEAR  v postižených oblastech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65578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805855" cy="1325563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Důsledky černobylské havárie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2966" y="2154621"/>
            <a:ext cx="5381295" cy="4022342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Havarijní plány do této doby jen pro blízké okolí JE, nyní i pro vzdálenější území, mezinárodní </a:t>
            </a:r>
            <a:r>
              <a:rPr lang="cs-CZ" dirty="0" smtClean="0"/>
              <a:t>koordinace</a:t>
            </a:r>
          </a:p>
          <a:p>
            <a:r>
              <a:rPr lang="cs-CZ" dirty="0" smtClean="0"/>
              <a:t>Postupně zaváděno citlivé monitorování celých území </a:t>
            </a:r>
          </a:p>
          <a:p>
            <a:r>
              <a:rPr lang="cs-CZ" dirty="0" smtClean="0"/>
              <a:t>U nás principiálně tak, jak existuje dodnes</a:t>
            </a:r>
          </a:p>
          <a:p>
            <a:r>
              <a:rPr lang="cs-CZ" dirty="0" smtClean="0"/>
              <a:t>Rozšířila se výroba citlivých přístrojů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223" y="-94593"/>
            <a:ext cx="64927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3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37104"/>
          </a:xfrm>
        </p:spPr>
        <p:txBody>
          <a:bodyPr>
            <a:normAutofit/>
          </a:bodyPr>
          <a:lstStyle/>
          <a:p>
            <a:pPr algn="ctr"/>
            <a:r>
              <a:rPr lang="cs-CZ" sz="4000" dirty="0" err="1" smtClean="0"/>
              <a:t>Goiania</a:t>
            </a:r>
            <a:r>
              <a:rPr lang="cs-CZ" sz="4000" dirty="0" smtClean="0"/>
              <a:t>, Brazílie, 1987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4290" y="1764665"/>
            <a:ext cx="6796974" cy="4351338"/>
          </a:xfrm>
        </p:spPr>
        <p:txBody>
          <a:bodyPr>
            <a:normAutofit fontScale="92500"/>
          </a:bodyPr>
          <a:lstStyle/>
          <a:p>
            <a:r>
              <a:rPr lang="cs-CZ" sz="2600" dirty="0" smtClean="0"/>
              <a:t> Opuštěný radioterapeutický zdroj </a:t>
            </a:r>
            <a:r>
              <a:rPr lang="cs-CZ" sz="2600" baseline="30000" dirty="0" smtClean="0"/>
              <a:t>137</a:t>
            </a:r>
            <a:r>
              <a:rPr lang="cs-CZ" sz="2600" dirty="0" smtClean="0"/>
              <a:t>Cs s aktivitou  51 </a:t>
            </a:r>
            <a:r>
              <a:rPr lang="cs-CZ" sz="2600" dirty="0" err="1" smtClean="0"/>
              <a:t>TBq</a:t>
            </a:r>
            <a:r>
              <a:rPr lang="cs-CZ" sz="2600" dirty="0" smtClean="0"/>
              <a:t>  se dostal do městského prostředí</a:t>
            </a:r>
          </a:p>
          <a:p>
            <a:r>
              <a:rPr lang="cs-CZ" sz="2600" dirty="0" smtClean="0"/>
              <a:t>4 lidé zemřeli, 6 osob akutní radiační syndrom, 19 osob radiační popáleniny,  přes 100 000 lidí měřeno  na vnitřní kontaminaci celotělovým počítačem</a:t>
            </a:r>
          </a:p>
          <a:p>
            <a:r>
              <a:rPr lang="cs-CZ" sz="2600" dirty="0" smtClean="0"/>
              <a:t>Dávky z externího ozáření odhadovány  cytogenetickou analýzou</a:t>
            </a:r>
          </a:p>
          <a:p>
            <a:r>
              <a:rPr lang="cs-CZ" sz="2600" u="sng" dirty="0" smtClean="0"/>
              <a:t>Důsledek – ochrana zdrojů IZ, je zahrnuta v Basic </a:t>
            </a:r>
            <a:r>
              <a:rPr lang="cs-CZ" sz="2600" u="sng" dirty="0" err="1" smtClean="0"/>
              <a:t>Safety</a:t>
            </a:r>
            <a:r>
              <a:rPr lang="cs-CZ" sz="2600" u="sng" dirty="0" smtClean="0"/>
              <a:t> </a:t>
            </a:r>
            <a:r>
              <a:rPr lang="cs-CZ" sz="2600" u="sng" dirty="0" err="1" smtClean="0"/>
              <a:t>Standards</a:t>
            </a:r>
            <a:r>
              <a:rPr lang="cs-CZ" sz="2600" u="sng" dirty="0" smtClean="0"/>
              <a:t>  u v dalších Doporučeních ICRP</a:t>
            </a:r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1264" y="1844287"/>
            <a:ext cx="4294305" cy="4467614"/>
          </a:xfrm>
          <a:prstGeom prst="rect">
            <a:avLst/>
          </a:prstGeom>
        </p:spPr>
      </p:pic>
      <p:sp>
        <p:nvSpPr>
          <p:cNvPr id="8" name="Šipka dolů 7"/>
          <p:cNvSpPr/>
          <p:nvPr/>
        </p:nvSpPr>
        <p:spPr>
          <a:xfrm>
            <a:off x="8727440" y="1656080"/>
            <a:ext cx="172720" cy="14427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304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85705" y="288123"/>
            <a:ext cx="10289513" cy="837292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Období 1990 -2007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3626" y="1245996"/>
            <a:ext cx="10721592" cy="5114611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Přehodnoceny výsledky epidemiologických studií z Hirošimy a Nagasaki zejména v důsledku revize dozimetrie ( tzv. Nová dozimetrie)</a:t>
            </a:r>
          </a:p>
          <a:p>
            <a:r>
              <a:rPr lang="cs-CZ" dirty="0" smtClean="0"/>
              <a:t>Výsledky dalších epidemiologických studií působení radonu – horníci uranových dolů (spojené studie Kanada, Francie, Česká republika, Německo)</a:t>
            </a:r>
          </a:p>
          <a:p>
            <a:r>
              <a:rPr lang="cs-CZ" dirty="0" smtClean="0"/>
              <a:t>Výsledky epidemiologické studie výskytu rakoviny plic u obyvatelstva z domů s vyšším obsahem radonu</a:t>
            </a:r>
          </a:p>
          <a:p>
            <a:r>
              <a:rPr lang="cs-CZ" dirty="0" smtClean="0"/>
              <a:t> Založena mezinárodní epidemiologická studie pracovníků v jaderném průmyslu</a:t>
            </a:r>
          </a:p>
        </p:txBody>
      </p:sp>
    </p:spTree>
    <p:extLst>
      <p:ext uri="{BB962C8B-B14F-4D97-AF65-F5344CB8AC3E}">
        <p14:creationId xmlns:p14="http://schemas.microsoft.com/office/powerpoint/2010/main" val="310680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Doporučení ICRP 60 (1990)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599" y="1600201"/>
            <a:ext cx="11121189" cy="4525963"/>
          </a:xfrm>
        </p:spPr>
        <p:txBody>
          <a:bodyPr>
            <a:normAutofit fontScale="85000" lnSpcReduction="20000"/>
          </a:bodyPr>
          <a:lstStyle/>
          <a:p>
            <a:r>
              <a:rPr lang="cs-CZ" sz="3800" dirty="0" smtClean="0"/>
              <a:t>Na základě výsledků epidemiologických studií sníženy dávkové limity – přístupy i limity platí dodnes, zavedeny dose </a:t>
            </a:r>
            <a:r>
              <a:rPr lang="cs-CZ" sz="3800" dirty="0" err="1" smtClean="0"/>
              <a:t>constraint</a:t>
            </a:r>
            <a:r>
              <a:rPr lang="cs-CZ" sz="3800" dirty="0" smtClean="0"/>
              <a:t> (optimalizační meze), k základním principům je dodáno zajištění bezpečnosti zdrojů ionizujícího záření</a:t>
            </a:r>
          </a:p>
          <a:p>
            <a:endParaRPr lang="cs-CZ" dirty="0" smtClean="0"/>
          </a:p>
          <a:p>
            <a:r>
              <a:rPr lang="cs-CZ" sz="2800" dirty="0" smtClean="0"/>
              <a:t>Pracovníci     20mSv/ročně, 5 letý průměr (připouští se v 1 roce 50mSv)</a:t>
            </a:r>
          </a:p>
          <a:p>
            <a:r>
              <a:rPr lang="cs-CZ" sz="2800" dirty="0" smtClean="0"/>
              <a:t>Obyvatelstvo 1mSv/ ročně ve výjimečných situacích 5mSv/ročně, nepřekročí se  5mSv za 5 let</a:t>
            </a:r>
          </a:p>
          <a:p>
            <a:r>
              <a:rPr lang="cs-CZ" sz="2800" dirty="0" smtClean="0"/>
              <a:t>Oční čočka 150mSv/r pracovníci, 15mSv/r obyvatelstvo</a:t>
            </a:r>
          </a:p>
          <a:p>
            <a:r>
              <a:rPr lang="cs-CZ" sz="2800" dirty="0" smtClean="0"/>
              <a:t>Kůže 500 </a:t>
            </a:r>
            <a:r>
              <a:rPr lang="cs-CZ" sz="2800" dirty="0" err="1" smtClean="0"/>
              <a:t>mSv</a:t>
            </a:r>
            <a:r>
              <a:rPr lang="cs-CZ" sz="2800" dirty="0" smtClean="0"/>
              <a:t>/r pracovníci, 50mSv/r obyvatelstvo</a:t>
            </a:r>
          </a:p>
          <a:p>
            <a:r>
              <a:rPr lang="cs-CZ" sz="2800" dirty="0" smtClean="0"/>
              <a:t>Ruka, noha 500 </a:t>
            </a:r>
            <a:r>
              <a:rPr lang="cs-CZ" sz="2800" dirty="0" err="1" smtClean="0"/>
              <a:t>mSv</a:t>
            </a:r>
            <a:r>
              <a:rPr lang="cs-CZ" sz="2800" dirty="0" smtClean="0"/>
              <a:t>/r  pracovníci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294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ICRP Publikace 103 - 2007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7475" y="1690688"/>
            <a:ext cx="10515600" cy="4579275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 Zachovává přístupy včetně dávkových limitů z ICRP 60</a:t>
            </a:r>
            <a:endParaRPr lang="cs-CZ" dirty="0"/>
          </a:p>
          <a:p>
            <a:r>
              <a:rPr lang="cs-CZ" u="sng" dirty="0" smtClean="0"/>
              <a:t>Mění se tkáňové a radiační váhové faktory</a:t>
            </a:r>
          </a:p>
          <a:p>
            <a:r>
              <a:rPr lang="cs-CZ" dirty="0"/>
              <a:t>Vysvětleno podrobněji použití kolektivní </a:t>
            </a:r>
            <a:r>
              <a:rPr lang="cs-CZ" dirty="0" smtClean="0"/>
              <a:t>dávky (v minulosti někdy špatně interpretováno)</a:t>
            </a:r>
          </a:p>
          <a:p>
            <a:r>
              <a:rPr lang="cs-CZ" u="sng" dirty="0" smtClean="0"/>
              <a:t>Radiologická ochrana životního prostředí </a:t>
            </a:r>
            <a:r>
              <a:rPr lang="cs-CZ" dirty="0" smtClean="0"/>
              <a:t>(na toto téma vydáno 6 publikací ICRP)</a:t>
            </a:r>
          </a:p>
          <a:p>
            <a:r>
              <a:rPr lang="cs-CZ" dirty="0" smtClean="0"/>
              <a:t>Jako základ pro výpočet dávek z externího i interního ozáření použit fantom vzniklý z počítačové tomografie</a:t>
            </a:r>
          </a:p>
          <a:p>
            <a:r>
              <a:rPr lang="cs-CZ" dirty="0" smtClean="0"/>
              <a:t> </a:t>
            </a:r>
            <a:r>
              <a:rPr lang="cs-CZ" u="sng" dirty="0" smtClean="0"/>
              <a:t>I pro velmi nízké dávky platí lineární bezprahový model dávky a účinku</a:t>
            </a:r>
            <a:r>
              <a:rPr lang="cs-CZ" dirty="0" smtClean="0"/>
              <a:t> </a:t>
            </a:r>
          </a:p>
          <a:p>
            <a:r>
              <a:rPr lang="cs-CZ" dirty="0" smtClean="0"/>
              <a:t>Dose </a:t>
            </a:r>
            <a:r>
              <a:rPr lang="cs-CZ" dirty="0" err="1" smtClean="0"/>
              <a:t>constraints</a:t>
            </a:r>
            <a:endParaRPr lang="cs-CZ" dirty="0" smtClean="0"/>
          </a:p>
          <a:p>
            <a:r>
              <a:rPr lang="cs-CZ" dirty="0"/>
              <a:t>„By-</a:t>
            </a:r>
            <a:r>
              <a:rPr lang="cs-CZ" dirty="0" err="1"/>
              <a:t>stander</a:t>
            </a:r>
            <a:r>
              <a:rPr lang="cs-CZ" dirty="0"/>
              <a:t>  </a:t>
            </a:r>
            <a:r>
              <a:rPr lang="cs-CZ" dirty="0" err="1" smtClean="0"/>
              <a:t>efect</a:t>
            </a:r>
            <a:r>
              <a:rPr lang="cs-CZ" dirty="0"/>
              <a:t>“</a:t>
            </a:r>
          </a:p>
          <a:p>
            <a:r>
              <a:rPr lang="cs-CZ" dirty="0" smtClean="0"/>
              <a:t>Nenádorové choroby – nezačleněny  do hodnocení újmy pod 100mSv.</a:t>
            </a:r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7796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Vývoj doporučení ICRP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5991266"/>
              </p:ext>
            </p:extLst>
          </p:nvPr>
        </p:nvGraphicFramePr>
        <p:xfrm>
          <a:off x="672074" y="1533630"/>
          <a:ext cx="11042406" cy="46433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2" name="List" r:id="rId3" imgW="9075526" imgH="3405951" progId="Excel.Sheet.12">
                  <p:embed/>
                </p:oleObj>
              </mc:Choice>
              <mc:Fallback>
                <p:oleObj name="List" r:id="rId3" imgW="9075526" imgH="340595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2074" y="1533630"/>
                        <a:ext cx="11042406" cy="46433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987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285" y="2040554"/>
            <a:ext cx="1780186" cy="248128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9120" y="1544320"/>
            <a:ext cx="11202571" cy="49623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b="1" dirty="0" smtClean="0"/>
              <a:t>Období 1895 – 1914  - charakterizováno velkými objevy v teoretické a experimentální fyzice</a:t>
            </a:r>
            <a:br>
              <a:rPr lang="cs-CZ" sz="3600" b="1" dirty="0" smtClean="0"/>
            </a:br>
            <a:r>
              <a:rPr lang="cs-CZ" sz="3600" b="1" dirty="0" smtClean="0"/>
              <a:t/>
            </a:r>
            <a:br>
              <a:rPr lang="cs-CZ" sz="3600" b="1" dirty="0" smtClean="0"/>
            </a:br>
            <a:endParaRPr lang="cs-CZ" sz="3200" b="1" u="sng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0881" y="2357120"/>
            <a:ext cx="10662920" cy="381984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cs-CZ" dirty="0"/>
              <a:t>1895 – W.C. Roentgen objevil paprsky X</a:t>
            </a:r>
          </a:p>
          <a:p>
            <a:pPr marL="0" indent="0">
              <a:buNone/>
            </a:pPr>
            <a:r>
              <a:rPr lang="cs-CZ" dirty="0">
                <a:solidFill>
                  <a:srgbClr val="FF0000"/>
                </a:solidFill>
              </a:rPr>
              <a:t>v krátké době pozorovány účinky na kůži a podráždění očí</a:t>
            </a:r>
          </a:p>
          <a:p>
            <a:pPr marL="0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dirty="0" smtClean="0"/>
              <a:t>1896 </a:t>
            </a:r>
            <a:r>
              <a:rPr lang="cs-CZ" dirty="0"/>
              <a:t>- zformulována doporučení na ochranu při použití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roentgenu (</a:t>
            </a:r>
            <a:r>
              <a:rPr lang="cs-CZ" dirty="0" err="1" smtClean="0"/>
              <a:t>W.Fuchs</a:t>
            </a:r>
            <a:r>
              <a:rPr lang="cs-CZ" dirty="0" smtClean="0"/>
              <a:t>)</a:t>
            </a:r>
          </a:p>
          <a:p>
            <a:pPr marL="0" indent="0">
              <a:buNone/>
            </a:pPr>
            <a:endParaRPr lang="cs-CZ" dirty="0" smtClean="0"/>
          </a:p>
          <a:p>
            <a:pPr lvl="0"/>
            <a:r>
              <a:rPr lang="cs-CZ" dirty="0" smtClean="0"/>
              <a:t>Zkrátit </a:t>
            </a:r>
            <a:r>
              <a:rPr lang="cs-CZ" dirty="0"/>
              <a:t>expozici co nejvíce</a:t>
            </a:r>
          </a:p>
          <a:p>
            <a:pPr lvl="0"/>
            <a:r>
              <a:rPr lang="cs-CZ" dirty="0"/>
              <a:t>Neumísťovat rentgenovou lampu blíže k tělu než 30 cm</a:t>
            </a:r>
          </a:p>
          <a:p>
            <a:pPr lvl="0"/>
            <a:r>
              <a:rPr lang="cs-CZ" dirty="0"/>
              <a:t>Ruce krýt ochrannou vrstvou (vazelína </a:t>
            </a:r>
            <a:r>
              <a:rPr lang="cs-CZ" dirty="0" smtClean="0"/>
              <a:t>a pod ??)</a:t>
            </a:r>
          </a:p>
          <a:p>
            <a:pPr lvl="0"/>
            <a:endParaRPr lang="cs-CZ" dirty="0"/>
          </a:p>
          <a:p>
            <a:pPr lvl="0"/>
            <a:r>
              <a:rPr lang="cs-CZ" dirty="0" smtClean="0"/>
              <a:t>Zásada: čas, vzdálenost, stínění</a:t>
            </a:r>
          </a:p>
          <a:p>
            <a:pPr lvl="0"/>
            <a:endParaRPr lang="cs-CZ" sz="2600" i="1" dirty="0"/>
          </a:p>
          <a:p>
            <a:pPr marL="0" indent="0">
              <a:buNone/>
            </a:pPr>
            <a:r>
              <a:rPr lang="cs-CZ" dirty="0" smtClean="0"/>
              <a:t> </a:t>
            </a:r>
          </a:p>
        </p:txBody>
      </p:sp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8681" y="3695438"/>
            <a:ext cx="3611880" cy="287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82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420" y="341904"/>
            <a:ext cx="9144000" cy="595312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934119" y="3627455"/>
            <a:ext cx="64711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dirty="0" smtClean="0">
                <a:solidFill>
                  <a:schemeClr val="bg1"/>
                </a:solidFill>
              </a:rPr>
              <a:t>Děkuji za pozornost</a:t>
            </a:r>
            <a:endParaRPr lang="cs-CZ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13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000" b="1" dirty="0" smtClean="0"/>
              <a:t>Objev přírodní radioaktivity</a:t>
            </a:r>
            <a:endParaRPr lang="cs-CZ" sz="40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8579" y="1690688"/>
            <a:ext cx="7968279" cy="4486275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1896 – Henry Becquerel objevil neznámé paprsky </a:t>
            </a:r>
          </a:p>
          <a:p>
            <a:r>
              <a:rPr lang="cs-CZ" dirty="0"/>
              <a:t>1898 – Marie a </a:t>
            </a:r>
            <a:r>
              <a:rPr lang="cs-CZ" dirty="0" err="1"/>
              <a:t>Pierre</a:t>
            </a:r>
            <a:r>
              <a:rPr lang="cs-CZ" dirty="0"/>
              <a:t> Curie  objev radia a polonia, popsána  přírodní radioaktivita</a:t>
            </a:r>
          </a:p>
          <a:p>
            <a:r>
              <a:rPr lang="cs-CZ" dirty="0">
                <a:solidFill>
                  <a:srgbClr val="FF0000"/>
                </a:solidFill>
              </a:rPr>
              <a:t>Výskyt radiační </a:t>
            </a:r>
            <a:r>
              <a:rPr lang="cs-CZ" dirty="0" smtClean="0">
                <a:solidFill>
                  <a:srgbClr val="FF0000"/>
                </a:solidFill>
              </a:rPr>
              <a:t>dermatitidy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Zjištěno, že radioaktivní paprsky mohou likvidovat rakovinnou tkáň</a:t>
            </a:r>
            <a:endParaRPr lang="cs-CZ" dirty="0">
              <a:solidFill>
                <a:srgbClr val="FF0000"/>
              </a:solidFill>
            </a:endParaRPr>
          </a:p>
          <a:p>
            <a:r>
              <a:rPr lang="cs-CZ" dirty="0">
                <a:solidFill>
                  <a:srgbClr val="FF0000"/>
                </a:solidFill>
              </a:rPr>
              <a:t>Nezdokumentované výskyty leukémie, rakoviny – podezření, že jsou způsobeny ionizujícím zářením</a:t>
            </a:r>
          </a:p>
          <a:p>
            <a:r>
              <a:rPr lang="cs-CZ" dirty="0"/>
              <a:t>Kromě využití radia v medicíně začíná éra zneužívání radia ve všech možných výrobcích.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7744" y="459774"/>
            <a:ext cx="3166946" cy="3144644"/>
          </a:xfrm>
          <a:prstGeom prst="rect">
            <a:avLst/>
          </a:prstGeom>
        </p:spPr>
      </p:pic>
      <p:pic>
        <p:nvPicPr>
          <p:cNvPr id="8" name="obrázek 9" descr="https://upload.wikimedia.org/wikipedia/commons/thumb/6/6c/Pierre_and_Marie_Curie.jpg/220px-Pierre_and_Marie_Curie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280" y="3789554"/>
            <a:ext cx="3423919" cy="29058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547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9920" y="0"/>
            <a:ext cx="11023600" cy="62687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4400" dirty="0"/>
          </a:p>
          <a:p>
            <a:pPr marL="0" indent="0">
              <a:buNone/>
            </a:pPr>
            <a:r>
              <a:rPr lang="cs-CZ" sz="2800" dirty="0" smtClean="0"/>
              <a:t>Období 1915 – 1939 je charakterizováno  rozšířeným </a:t>
            </a:r>
            <a:r>
              <a:rPr lang="cs-CZ" sz="2800" dirty="0" smtClean="0"/>
              <a:t>použitím </a:t>
            </a:r>
            <a:r>
              <a:rPr lang="cs-CZ" sz="2800" dirty="0" smtClean="0"/>
              <a:t>radia  v medicíně, ale i nedbalým použitím a někdy i </a:t>
            </a:r>
            <a:r>
              <a:rPr lang="cs-CZ" sz="2800" dirty="0"/>
              <a:t> </a:t>
            </a:r>
            <a:r>
              <a:rPr lang="cs-CZ" sz="2800" dirty="0" smtClean="0"/>
              <a:t>zneužitím ionizujícího záření.  V té době vznikají   mezinárodní organizace radiační ochrany (</a:t>
            </a:r>
            <a:r>
              <a:rPr lang="cs-CZ" sz="2800" u="sng" dirty="0" smtClean="0"/>
              <a:t>předchůdci ICRU, ICRP)</a:t>
            </a:r>
          </a:p>
          <a:p>
            <a:pPr marL="0" indent="0">
              <a:buNone/>
            </a:pPr>
            <a:endParaRPr lang="cs-CZ" sz="2800" u="sng" dirty="0" smtClean="0"/>
          </a:p>
          <a:p>
            <a:pPr marL="0" indent="0">
              <a:buNone/>
            </a:pPr>
            <a:endParaRPr lang="cs-CZ" sz="2800" u="sng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2191" y="4407076"/>
            <a:ext cx="1774090" cy="2542252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268279" y="4927600"/>
            <a:ext cx="941634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V letech 1914 – 1932 – použití </a:t>
            </a:r>
            <a:r>
              <a:rPr lang="cs-CZ" sz="2000" dirty="0" err="1"/>
              <a:t>Ra</a:t>
            </a:r>
            <a:r>
              <a:rPr lang="cs-CZ" sz="2000" dirty="0"/>
              <a:t> na vše, na co nebyly známy léky (léčeny tisíce pacientů např. na dnu, artritidu, rakovinu, leukemii, kostní tbc) </a:t>
            </a:r>
            <a:endParaRPr lang="cs-CZ" sz="2000" dirty="0" smtClean="0"/>
          </a:p>
          <a:p>
            <a:r>
              <a:rPr lang="cs-CZ" sz="2000" dirty="0" smtClean="0"/>
              <a:t> </a:t>
            </a:r>
            <a:r>
              <a:rPr lang="cs-CZ" sz="2000" dirty="0" smtClean="0"/>
              <a:t>Zneužití: </a:t>
            </a:r>
          </a:p>
          <a:p>
            <a:r>
              <a:rPr lang="cs-CZ" sz="2000" dirty="0" smtClean="0"/>
              <a:t>Pití roztoků radia „ pro zlepšení zdraví“ – odhadují se dávky jednotky až desítky </a:t>
            </a:r>
            <a:r>
              <a:rPr lang="cs-CZ" sz="2000" dirty="0" err="1" smtClean="0"/>
              <a:t>Sv</a:t>
            </a:r>
            <a:endParaRPr lang="cs-CZ" sz="2000" dirty="0" smtClean="0"/>
          </a:p>
        </p:txBody>
      </p:sp>
      <p:sp>
        <p:nvSpPr>
          <p:cNvPr id="2" name="Obdélník 1"/>
          <p:cNvSpPr/>
          <p:nvPr/>
        </p:nvSpPr>
        <p:spPr>
          <a:xfrm>
            <a:off x="274320" y="2600960"/>
            <a:ext cx="11450320" cy="2451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cs-CZ" sz="2000" u="sng" dirty="0" err="1" smtClean="0"/>
              <a:t>Thorotrast</a:t>
            </a:r>
            <a:r>
              <a:rPr lang="en-GB" altLang="cs-CZ" sz="2000" u="sng" dirty="0" smtClean="0"/>
              <a:t> </a:t>
            </a:r>
            <a:r>
              <a:rPr lang="en-GB" altLang="cs-CZ" sz="2000" u="sng" dirty="0"/>
              <a:t>–</a:t>
            </a:r>
            <a:r>
              <a:rPr lang="en-GB" altLang="cs-CZ" sz="2000" dirty="0"/>
              <a:t> </a:t>
            </a:r>
            <a:r>
              <a:rPr lang="cs-CZ" altLang="cs-CZ" sz="2000" dirty="0" smtClean="0"/>
              <a:t> ThO</a:t>
            </a:r>
            <a:r>
              <a:rPr lang="cs-CZ" altLang="cs-CZ" sz="2000" baseline="-25000" dirty="0" smtClean="0"/>
              <a:t>2</a:t>
            </a:r>
            <a:r>
              <a:rPr lang="cs-CZ" altLang="cs-CZ" sz="2000" dirty="0" smtClean="0"/>
              <a:t> -kontrastní </a:t>
            </a:r>
            <a:r>
              <a:rPr lang="cs-CZ" altLang="cs-CZ" sz="2000" dirty="0"/>
              <a:t>látka pro rentgenové </a:t>
            </a:r>
            <a:r>
              <a:rPr lang="cs-CZ" altLang="cs-CZ" sz="2000" dirty="0" smtClean="0"/>
              <a:t>vyšetření</a:t>
            </a:r>
            <a:endParaRPr lang="cs-CZ" altLang="cs-CZ" sz="2000" dirty="0"/>
          </a:p>
          <a:p>
            <a:pPr>
              <a:spcBef>
                <a:spcPct val="0"/>
              </a:spcBef>
            </a:pPr>
            <a:r>
              <a:rPr lang="cs-CZ" altLang="cs-CZ" sz="2000" dirty="0"/>
              <a:t>Celkový počet aplikací ve světě asi 1 milión (Evropa, USA, Japonsko)</a:t>
            </a:r>
          </a:p>
          <a:p>
            <a:pPr>
              <a:spcBef>
                <a:spcPct val="0"/>
              </a:spcBef>
            </a:pPr>
            <a:r>
              <a:rPr lang="cs-CZ" altLang="cs-CZ" sz="2000" dirty="0"/>
              <a:t>Zdravotní následky – zvýšený počet rakovin jater, leukémií, </a:t>
            </a:r>
            <a:r>
              <a:rPr lang="cs-CZ" altLang="cs-CZ" sz="2000" u="sng" dirty="0"/>
              <a:t>epidemiologické studie do nedávné </a:t>
            </a:r>
            <a:r>
              <a:rPr lang="cs-CZ" altLang="cs-CZ" sz="2000" u="sng" dirty="0" smtClean="0"/>
              <a:t>doby</a:t>
            </a:r>
          </a:p>
          <a:p>
            <a:pPr>
              <a:spcBef>
                <a:spcPct val="0"/>
              </a:spcBef>
            </a:pPr>
            <a:endParaRPr lang="cs-CZ" sz="2000" u="sng" baseline="30000" dirty="0" smtClean="0"/>
          </a:p>
          <a:p>
            <a:pPr>
              <a:spcBef>
                <a:spcPct val="0"/>
              </a:spcBef>
            </a:pPr>
            <a:r>
              <a:rPr lang="cs-CZ" sz="2000" u="sng" baseline="30000" dirty="0" smtClean="0"/>
              <a:t>224</a:t>
            </a:r>
            <a:r>
              <a:rPr lang="cs-CZ" sz="2000" u="sng" dirty="0" smtClean="0"/>
              <a:t> </a:t>
            </a:r>
            <a:r>
              <a:rPr lang="cs-CZ" sz="2000" u="sng" dirty="0" err="1"/>
              <a:t>Ra</a:t>
            </a:r>
            <a:r>
              <a:rPr lang="cs-CZ" sz="2000" u="sng" dirty="0"/>
              <a:t> </a:t>
            </a:r>
            <a:r>
              <a:rPr lang="cs-CZ" sz="2000" dirty="0"/>
              <a:t>(Poločas T</a:t>
            </a:r>
            <a:r>
              <a:rPr lang="cs-CZ" sz="2000" baseline="-25000" dirty="0"/>
              <a:t>1/2</a:t>
            </a:r>
            <a:r>
              <a:rPr lang="cs-CZ" sz="2000" dirty="0"/>
              <a:t>  = 3,64 dne) -  opakované aplikace  používány zejména v Německu k léčbě </a:t>
            </a:r>
            <a:r>
              <a:rPr lang="cs-CZ" sz="2000" dirty="0" err="1"/>
              <a:t>Bechtěrevovy</a:t>
            </a:r>
            <a:r>
              <a:rPr lang="cs-CZ" sz="2000" dirty="0"/>
              <a:t> choroby aj., také u dětí k léčbě kostní </a:t>
            </a:r>
            <a:r>
              <a:rPr lang="cs-CZ" sz="2000" dirty="0" smtClean="0"/>
              <a:t>tuberkulózy. </a:t>
            </a:r>
            <a:r>
              <a:rPr lang="cs-CZ" sz="2000" u="sng" dirty="0" smtClean="0"/>
              <a:t>V epidemiologické studii byl sledován </a:t>
            </a:r>
            <a:r>
              <a:rPr lang="cs-CZ" sz="2000" u="sng" dirty="0"/>
              <a:t>větší počet </a:t>
            </a:r>
            <a:r>
              <a:rPr lang="cs-CZ" sz="2000" u="sng" dirty="0" smtClean="0"/>
              <a:t>případů </a:t>
            </a:r>
            <a:r>
              <a:rPr lang="cs-CZ" sz="2000" u="sng" dirty="0" smtClean="0"/>
              <a:t>osteosarkomů</a:t>
            </a:r>
            <a:endParaRPr lang="en-GB" sz="2000" u="sng" dirty="0"/>
          </a:p>
          <a:p>
            <a:pPr>
              <a:spcBef>
                <a:spcPct val="0"/>
              </a:spcBef>
            </a:pPr>
            <a:endParaRPr lang="cs-CZ" altLang="cs-CZ" sz="2000" u="sng" dirty="0"/>
          </a:p>
        </p:txBody>
      </p:sp>
    </p:spTree>
    <p:extLst>
      <p:ext uri="{BB962C8B-B14F-4D97-AF65-F5344CB8AC3E}">
        <p14:creationId xmlns:p14="http://schemas.microsoft.com/office/powerpoint/2010/main" val="216757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1741" y="741680"/>
            <a:ext cx="10661859" cy="1326828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 smtClean="0"/>
              <a:t>Použití </a:t>
            </a:r>
            <a:r>
              <a:rPr lang="cs-CZ" sz="3600" b="1" baseline="30000" dirty="0" smtClean="0"/>
              <a:t>226</a:t>
            </a:r>
            <a:r>
              <a:rPr lang="cs-CZ" sz="3600" b="1" dirty="0" smtClean="0"/>
              <a:t>Ra v luminiscenčních barvách</a:t>
            </a:r>
            <a:br>
              <a:rPr lang="cs-CZ" sz="3600" b="1" dirty="0" smtClean="0"/>
            </a:br>
            <a:r>
              <a:rPr lang="cs-CZ" sz="2800" b="1" dirty="0" smtClean="0"/>
              <a:t>rozšířilo se zejména  za 1.světové války</a:t>
            </a:r>
            <a:endParaRPr lang="en-GB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61741" y="2200589"/>
            <a:ext cx="6567379" cy="4180739"/>
          </a:xfrm>
        </p:spPr>
        <p:txBody>
          <a:bodyPr>
            <a:normAutofit lnSpcReduction="10000"/>
          </a:bodyPr>
          <a:lstStyle/>
          <a:p>
            <a:endParaRPr lang="cs-CZ" sz="2400" dirty="0" smtClean="0"/>
          </a:p>
          <a:p>
            <a:r>
              <a:rPr lang="cs-CZ" sz="2400" dirty="0" smtClean="0"/>
              <a:t> U malířek číselníků se objevila velmi vážná poškození kostí, včetně fatálních případů. </a:t>
            </a:r>
            <a:r>
              <a:rPr lang="cs-CZ" sz="2400" dirty="0"/>
              <a:t>V kostech </a:t>
            </a:r>
            <a:r>
              <a:rPr lang="cs-CZ" sz="2400" dirty="0" smtClean="0"/>
              <a:t>zemřelých nalezeno  </a:t>
            </a:r>
            <a:r>
              <a:rPr lang="cs-CZ" sz="2400" dirty="0"/>
              <a:t>2 až 180µg </a:t>
            </a:r>
            <a:r>
              <a:rPr lang="cs-CZ" sz="2400" baseline="30000" dirty="0" smtClean="0"/>
              <a:t>226</a:t>
            </a:r>
            <a:r>
              <a:rPr lang="cs-CZ" sz="2400" dirty="0" smtClean="0"/>
              <a:t>Ra, </a:t>
            </a:r>
            <a:r>
              <a:rPr lang="cs-CZ" sz="2400" dirty="0"/>
              <a:t>akutní nebo subakutní poškození čelisti</a:t>
            </a:r>
          </a:p>
          <a:p>
            <a:r>
              <a:rPr lang="cs-CZ" sz="2400" dirty="0" smtClean="0"/>
              <a:t>Odhady </a:t>
            </a:r>
            <a:r>
              <a:rPr lang="cs-CZ" sz="2400" dirty="0"/>
              <a:t>– při </a:t>
            </a:r>
            <a:r>
              <a:rPr lang="cs-CZ" sz="2400" dirty="0" smtClean="0"/>
              <a:t>běžné praxi mohly malířky číselníků přijmout za rok až 8 mg </a:t>
            </a:r>
            <a:r>
              <a:rPr lang="cs-CZ" sz="2400" baseline="30000" dirty="0"/>
              <a:t>226</a:t>
            </a:r>
            <a:r>
              <a:rPr lang="cs-CZ" sz="2400" dirty="0"/>
              <a:t>Ra -  </a:t>
            </a:r>
            <a:r>
              <a:rPr lang="cs-CZ" sz="2400" dirty="0">
                <a:solidFill>
                  <a:srgbClr val="FF0000"/>
                </a:solidFill>
              </a:rPr>
              <a:t>(odpovídá asi </a:t>
            </a:r>
            <a:r>
              <a:rPr lang="cs-CZ" sz="2400" dirty="0" smtClean="0">
                <a:solidFill>
                  <a:srgbClr val="FF0000"/>
                </a:solidFill>
              </a:rPr>
              <a:t>82 </a:t>
            </a:r>
            <a:r>
              <a:rPr lang="cs-CZ" sz="2400" dirty="0" err="1" smtClean="0">
                <a:solidFill>
                  <a:srgbClr val="FF0000"/>
                </a:solidFill>
              </a:rPr>
              <a:t>Sv</a:t>
            </a:r>
            <a:r>
              <a:rPr lang="cs-CZ" sz="2400" dirty="0">
                <a:solidFill>
                  <a:srgbClr val="FF0000"/>
                </a:solidFill>
              </a:rPr>
              <a:t>) </a:t>
            </a:r>
            <a:r>
              <a:rPr lang="cs-CZ" sz="2400" dirty="0" smtClean="0"/>
              <a:t>(praxe zašpičaťováni ústy  zakázána již v r. 1926)</a:t>
            </a:r>
            <a:endParaRPr lang="cs-CZ" sz="2400" dirty="0"/>
          </a:p>
          <a:p>
            <a:r>
              <a:rPr lang="cs-CZ" sz="2400" dirty="0" smtClean="0"/>
              <a:t>Mnoho </a:t>
            </a:r>
            <a:r>
              <a:rPr lang="cs-CZ" sz="2400" dirty="0"/>
              <a:t>osob se dožilo vysokého věku bez zdravotních následků</a:t>
            </a:r>
            <a:endParaRPr lang="en-GB" sz="2400" dirty="0"/>
          </a:p>
        </p:txBody>
      </p:sp>
      <p:pic>
        <p:nvPicPr>
          <p:cNvPr id="5122" name="Picture 2" descr="Výsledek obrázku pro Dial pain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595" y="2200589"/>
            <a:ext cx="3779912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02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7977" y="568960"/>
            <a:ext cx="10665822" cy="1139259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 smtClean="0"/>
              <a:t>Opatření k ochraně před zářením</a:t>
            </a:r>
            <a:r>
              <a:rPr lang="cs-CZ" sz="3600" b="1" dirty="0"/>
              <a:t/>
            </a:r>
            <a:br>
              <a:rPr lang="cs-CZ" sz="3600" b="1" dirty="0"/>
            </a:b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708219"/>
            <a:ext cx="10515600" cy="4468743"/>
          </a:xfrm>
        </p:spPr>
        <p:txBody>
          <a:bodyPr>
            <a:normAutofit/>
          </a:bodyPr>
          <a:lstStyle/>
          <a:p>
            <a:r>
              <a:rPr lang="cs-CZ" sz="2800" dirty="0" smtClean="0"/>
              <a:t> 1925  </a:t>
            </a:r>
            <a:r>
              <a:rPr lang="cs-CZ" sz="2800" u="sng" dirty="0" smtClean="0"/>
              <a:t>„toleranční dávka“ </a:t>
            </a:r>
            <a:r>
              <a:rPr lang="cs-CZ" sz="2800" dirty="0" smtClean="0"/>
              <a:t>– </a:t>
            </a:r>
            <a:r>
              <a:rPr lang="cs-CZ" sz="2800" dirty="0">
                <a:solidFill>
                  <a:srgbClr val="FF0000"/>
                </a:solidFill>
              </a:rPr>
              <a:t>dávka, kterou může člověk tolerovat, aniž by utrpěl </a:t>
            </a:r>
            <a:r>
              <a:rPr lang="cs-CZ" sz="2800" dirty="0" smtClean="0">
                <a:solidFill>
                  <a:srgbClr val="FF0000"/>
                </a:solidFill>
              </a:rPr>
              <a:t>poškození  - </a:t>
            </a:r>
            <a:r>
              <a:rPr lang="cs-CZ" sz="2800" dirty="0" smtClean="0"/>
              <a:t>definována jako 1/100 erytémové kožní dávky za  30 dní tj. asi 0,2 R denně  - navrhl Arnold </a:t>
            </a:r>
            <a:r>
              <a:rPr lang="cs-CZ" sz="2800" dirty="0" err="1" smtClean="0"/>
              <a:t>Mutscheller</a:t>
            </a:r>
            <a:r>
              <a:rPr lang="cs-CZ" sz="2800" dirty="0" smtClean="0"/>
              <a:t>, USA, totéž ve Švédsku </a:t>
            </a:r>
            <a:r>
              <a:rPr lang="cs-CZ" sz="2800" dirty="0" err="1" smtClean="0"/>
              <a:t>R.Sievert</a:t>
            </a:r>
            <a:r>
              <a:rPr lang="cs-CZ" sz="2800" dirty="0" smtClean="0"/>
              <a:t>).</a:t>
            </a:r>
          </a:p>
          <a:p>
            <a:r>
              <a:rPr lang="cs-CZ" sz="2800" dirty="0" smtClean="0"/>
              <a:t>1927 – 1931 obdobné toleranční dávky zavedeny na národní úrovni v mnoha zemích včetně Československa</a:t>
            </a:r>
          </a:p>
          <a:p>
            <a:r>
              <a:rPr lang="cs-CZ" sz="2800" dirty="0" smtClean="0"/>
              <a:t>1934 –NCRP USA limit </a:t>
            </a:r>
            <a:r>
              <a:rPr lang="cs-CZ" sz="2800" dirty="0"/>
              <a:t>pro celé tělo 0,1R/d a pro prsty </a:t>
            </a:r>
            <a:r>
              <a:rPr lang="cs-CZ" sz="2800" dirty="0" smtClean="0"/>
              <a:t>5R/d</a:t>
            </a:r>
          </a:p>
          <a:p>
            <a:endParaRPr lang="cs-CZ" sz="2800" dirty="0"/>
          </a:p>
          <a:p>
            <a:r>
              <a:rPr lang="cs-CZ" sz="2800" dirty="0" smtClean="0"/>
              <a:t>1934 -  více než 200 radiologů zemřelo na rakovinu</a:t>
            </a:r>
          </a:p>
        </p:txBody>
      </p:sp>
    </p:spTree>
    <p:extLst>
      <p:ext uri="{BB962C8B-B14F-4D97-AF65-F5344CB8AC3E}">
        <p14:creationId xmlns:p14="http://schemas.microsoft.com/office/powerpoint/2010/main" val="43674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4160" y="105633"/>
            <a:ext cx="11398559" cy="1255807"/>
          </a:xfrm>
        </p:spPr>
        <p:txBody>
          <a:bodyPr>
            <a:normAutofit/>
          </a:bodyPr>
          <a:lstStyle/>
          <a:p>
            <a:pPr algn="ctr"/>
            <a:r>
              <a:rPr lang="cs-CZ" sz="4000" dirty="0" smtClean="0"/>
              <a:t>Období 1940 - 1949</a:t>
            </a:r>
            <a:endParaRPr lang="cs-CZ" sz="40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973" y="1645616"/>
            <a:ext cx="3143250" cy="3609975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3317223" y="1645616"/>
            <a:ext cx="429771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 smtClean="0"/>
              <a:t>je charakterizováno </a:t>
            </a:r>
            <a:r>
              <a:rPr lang="cs-CZ" sz="2800" dirty="0"/>
              <a:t>úsilím o výrobu a použití jaderné bomby. O biologických účincích panoval názor, že jsou deterministické povahy a že riziko a poškození existuje pouze tehdy, když dávka </a:t>
            </a:r>
            <a:r>
              <a:rPr lang="cs-CZ" sz="2800" dirty="0" smtClean="0"/>
              <a:t>záření překročí </a:t>
            </a:r>
            <a:r>
              <a:rPr lang="cs-CZ" sz="2800" dirty="0"/>
              <a:t>určité prahové hodnoty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4938" y="1124560"/>
            <a:ext cx="4347519" cy="384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21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615122"/>
          </a:xfrm>
        </p:spPr>
        <p:txBody>
          <a:bodyPr>
            <a:noAutofit/>
          </a:bodyPr>
          <a:lstStyle/>
          <a:p>
            <a:r>
              <a:rPr lang="cs-CZ" sz="3600" dirty="0" smtClean="0"/>
              <a:t>Stanovení limitů pro vnitřní ozáření – přístup obdobný „toleranční dávce“ - 1940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33679" y="1747520"/>
            <a:ext cx="7995921" cy="4859666"/>
          </a:xfrm>
        </p:spPr>
        <p:txBody>
          <a:bodyPr>
            <a:normAutofit fontScale="25000" lnSpcReduction="20000"/>
          </a:bodyPr>
          <a:lstStyle/>
          <a:p>
            <a:endParaRPr lang="cs-CZ" sz="5100" dirty="0" smtClean="0"/>
          </a:p>
          <a:p>
            <a:endParaRPr lang="cs-CZ" sz="5100" dirty="0"/>
          </a:p>
          <a:p>
            <a:r>
              <a:rPr lang="cs-CZ" sz="9600" dirty="0" smtClean="0"/>
              <a:t>začátkem </a:t>
            </a:r>
            <a:r>
              <a:rPr lang="cs-CZ" sz="9600" dirty="0"/>
              <a:t>2.světové války se </a:t>
            </a:r>
            <a:r>
              <a:rPr lang="cs-CZ" sz="9600" dirty="0" smtClean="0"/>
              <a:t>zvýšila </a:t>
            </a:r>
            <a:r>
              <a:rPr lang="cs-CZ" sz="9600" dirty="0"/>
              <a:t>výroba  číselníků pro  zbraňové </a:t>
            </a:r>
            <a:r>
              <a:rPr lang="cs-CZ" sz="9600" dirty="0" smtClean="0"/>
              <a:t>systémy, pro </a:t>
            </a:r>
            <a:r>
              <a:rPr lang="cs-CZ" sz="9600" dirty="0"/>
              <a:t>pracovníky s luminiscenčními barvami musel být stanoven </a:t>
            </a:r>
            <a:r>
              <a:rPr lang="cs-CZ" sz="9600" dirty="0" smtClean="0"/>
              <a:t>limit</a:t>
            </a:r>
          </a:p>
          <a:p>
            <a:r>
              <a:rPr lang="cs-CZ" sz="9600" dirty="0" smtClean="0"/>
              <a:t>podle </a:t>
            </a:r>
            <a:r>
              <a:rPr lang="cs-CZ" sz="9600" dirty="0"/>
              <a:t>tehdy dostupných údajů se nevyskytovaly zdravotní následky u osob, u nichž byl „ body  </a:t>
            </a:r>
            <a:r>
              <a:rPr lang="cs-CZ" sz="9600" dirty="0" err="1"/>
              <a:t>burden</a:t>
            </a:r>
            <a:r>
              <a:rPr lang="cs-CZ" sz="9600" dirty="0"/>
              <a:t>“ pod 0.5µCi </a:t>
            </a:r>
            <a:r>
              <a:rPr lang="cs-CZ" sz="9600" baseline="30000" dirty="0"/>
              <a:t>226</a:t>
            </a:r>
            <a:r>
              <a:rPr lang="cs-CZ" sz="9600" dirty="0"/>
              <a:t>Ra, z toho odvodili bezpečnou </a:t>
            </a:r>
            <a:r>
              <a:rPr lang="cs-CZ" sz="9600" dirty="0">
                <a:solidFill>
                  <a:srgbClr val="FF0000"/>
                </a:solidFill>
              </a:rPr>
              <a:t>hranici 0.1µCi (3.7kBq) (MPBB – maximum </a:t>
            </a:r>
            <a:r>
              <a:rPr lang="cs-CZ" sz="9600" dirty="0" err="1">
                <a:solidFill>
                  <a:srgbClr val="FF0000"/>
                </a:solidFill>
              </a:rPr>
              <a:t>permissible</a:t>
            </a:r>
            <a:r>
              <a:rPr lang="cs-CZ" sz="9600" dirty="0">
                <a:solidFill>
                  <a:srgbClr val="FF0000"/>
                </a:solidFill>
              </a:rPr>
              <a:t> body </a:t>
            </a:r>
            <a:r>
              <a:rPr lang="cs-CZ" sz="9600" dirty="0" err="1">
                <a:solidFill>
                  <a:srgbClr val="FF0000"/>
                </a:solidFill>
              </a:rPr>
              <a:t>burden</a:t>
            </a:r>
            <a:r>
              <a:rPr lang="cs-CZ" sz="9600" dirty="0">
                <a:solidFill>
                  <a:srgbClr val="FF0000"/>
                </a:solidFill>
              </a:rPr>
              <a:t>), </a:t>
            </a:r>
            <a:r>
              <a:rPr lang="cs-CZ" sz="9600" dirty="0"/>
              <a:t>podle dnešních znalostí  by to  zhruba odpovídalo dennímu příjmu 550Bq, tj. asi </a:t>
            </a:r>
            <a:r>
              <a:rPr lang="cs-CZ" sz="9600" dirty="0" smtClean="0"/>
              <a:t>46mSv</a:t>
            </a:r>
          </a:p>
          <a:p>
            <a:r>
              <a:rPr lang="cs-CZ" sz="9600" dirty="0" smtClean="0"/>
              <a:t>Ostatní </a:t>
            </a:r>
            <a:r>
              <a:rPr lang="cs-CZ" sz="9600" dirty="0"/>
              <a:t>bone – </a:t>
            </a:r>
            <a:r>
              <a:rPr lang="cs-CZ" sz="9600" dirty="0" err="1"/>
              <a:t>seeking</a:t>
            </a:r>
            <a:r>
              <a:rPr lang="cs-CZ" sz="9600" dirty="0"/>
              <a:t> radionuklidy (předmětem </a:t>
            </a:r>
            <a:r>
              <a:rPr lang="cs-CZ" sz="9600" dirty="0" smtClean="0"/>
              <a:t>zájmu bylo </a:t>
            </a:r>
            <a:r>
              <a:rPr lang="cs-CZ" sz="9600" dirty="0"/>
              <a:t>zejména </a:t>
            </a:r>
            <a:r>
              <a:rPr lang="cs-CZ" sz="9600" u="sng" dirty="0"/>
              <a:t>plutonium </a:t>
            </a:r>
            <a:r>
              <a:rPr lang="cs-CZ" sz="9600" dirty="0"/>
              <a:t>– šlo o výrobu atomové bomby)  </a:t>
            </a:r>
            <a:r>
              <a:rPr lang="cs-CZ" sz="9600" dirty="0" smtClean="0"/>
              <a:t> byly  aplikovány velkým skupinám pokusných zvířat  psi beaglové)  a </a:t>
            </a:r>
            <a:r>
              <a:rPr lang="cs-CZ" sz="9600" dirty="0" smtClean="0"/>
              <a:t>sledovány</a:t>
            </a:r>
            <a:r>
              <a:rPr lang="cs-CZ" sz="9600" dirty="0" smtClean="0"/>
              <a:t> efekty </a:t>
            </a:r>
            <a:r>
              <a:rPr lang="cs-CZ" sz="9600" dirty="0"/>
              <a:t>(zejména vznik osteosarkomů) s </a:t>
            </a:r>
            <a:r>
              <a:rPr lang="cs-CZ" sz="9600" baseline="30000" dirty="0" smtClean="0"/>
              <a:t>226</a:t>
            </a:r>
            <a:r>
              <a:rPr lang="cs-CZ" sz="9600" dirty="0" smtClean="0"/>
              <a:t>Ra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8997" y="3400413"/>
            <a:ext cx="3749365" cy="3206774"/>
          </a:xfrm>
          <a:prstGeom prst="rect">
            <a:avLst/>
          </a:prstGeom>
        </p:spPr>
      </p:pic>
      <p:sp>
        <p:nvSpPr>
          <p:cNvPr id="6" name="Šipka doprava 5"/>
          <p:cNvSpPr/>
          <p:nvPr/>
        </p:nvSpPr>
        <p:spPr>
          <a:xfrm>
            <a:off x="7193280" y="6350000"/>
            <a:ext cx="2042160" cy="1727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701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7007</TotalTime>
  <Words>2064</Words>
  <Application>Microsoft Office PowerPoint</Application>
  <PresentationFormat>Širokoúhlá obrazovka</PresentationFormat>
  <Paragraphs>175</Paragraphs>
  <Slides>30</Slides>
  <Notes>14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5" baseType="lpstr">
      <vt:lpstr>Arial</vt:lpstr>
      <vt:lpstr>Calibri</vt:lpstr>
      <vt:lpstr>Wingdings</vt:lpstr>
      <vt:lpstr>Motiv systému Office</vt:lpstr>
      <vt:lpstr>List</vt:lpstr>
      <vt:lpstr>Radiační ochrana od 19. do 21.století </vt:lpstr>
      <vt:lpstr>Prezentace aplikace PowerPoint</vt:lpstr>
      <vt:lpstr>Období 1895 – 1914  - charakterizováno velkými objevy v teoretické a experimentální fyzice  </vt:lpstr>
      <vt:lpstr>Objev přírodní radioaktivity</vt:lpstr>
      <vt:lpstr>Prezentace aplikace PowerPoint</vt:lpstr>
      <vt:lpstr>Použití 226Ra v luminiscenčních barvách rozšířilo se zejména  za 1.světové války</vt:lpstr>
      <vt:lpstr>Opatření k ochraně před zářením </vt:lpstr>
      <vt:lpstr>Období 1940 - 1949</vt:lpstr>
      <vt:lpstr>Stanovení limitů pro vnitřní ozáření – přístup obdobný „toleranční dávce“ - 1940</vt:lpstr>
      <vt:lpstr>Prezentace aplikace PowerPoint</vt:lpstr>
      <vt:lpstr>Opatření k ochraně před zářením </vt:lpstr>
      <vt:lpstr>Období 1950 - 1977</vt:lpstr>
      <vt:lpstr>Castle Bravo – důsledky největší jaderné zkoušky USA na Marshallových ostrovech – zasažení japonské rybářské  lodi spadem, u posádky se projevily radiační popáleniny a nemoc z ozáření. Zasaženy též některé obydlené ostrovy, domorodci přesídleni na jiné ostrovy.</vt:lpstr>
      <vt:lpstr>Hereditární účinky</vt:lpstr>
      <vt:lpstr>Prezentace aplikace PowerPoint</vt:lpstr>
      <vt:lpstr>Období 1957 – 1965 je charakterizováno rozvojem jaderného průmyslu, velkými  zkouškami jaderných zbraní a prvními haváriemi ve vojenském průmyslu</vt:lpstr>
      <vt:lpstr>Car – bomba 50 000 kt TNT, 30.10.1961, Suchoj Nos Severnyj Ostrov, Novaja Zemlja </vt:lpstr>
      <vt:lpstr>90Sr v celkové denní  dietě – čtvrtletní sběr v New Yorku a v San Franciscu 1955 – 1982 (pCi/den),  1 pCi= 0,037Bq</vt:lpstr>
      <vt:lpstr>Prezentace aplikace PowerPoint</vt:lpstr>
      <vt:lpstr>Prezentace aplikace PowerPoint</vt:lpstr>
      <vt:lpstr>Prezentace aplikace PowerPoint</vt:lpstr>
      <vt:lpstr>Období 1978 - 1990</vt:lpstr>
      <vt:lpstr>Černobylská havárie 26.4.1986 </vt:lpstr>
      <vt:lpstr>Důsledky černobylské havárie</vt:lpstr>
      <vt:lpstr>Goiania, Brazílie, 1987</vt:lpstr>
      <vt:lpstr>Období 1990 -2007</vt:lpstr>
      <vt:lpstr>Doporučení ICRP 60 (1990)</vt:lpstr>
      <vt:lpstr>ICRP Publikace 103 - 2007</vt:lpstr>
      <vt:lpstr>Vývoj doporučení ICRP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Ing. Irena Malátová CSc.</dc:creator>
  <cp:lastModifiedBy>Ing. Irena Malátová CSc.</cp:lastModifiedBy>
  <cp:revision>257</cp:revision>
  <dcterms:created xsi:type="dcterms:W3CDTF">2023-06-30T09:57:55Z</dcterms:created>
  <dcterms:modified xsi:type="dcterms:W3CDTF">2023-11-03T16:21:02Z</dcterms:modified>
</cp:coreProperties>
</file>