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</p:sldMasterIdLst>
  <p:handoutMasterIdLst>
    <p:handoutMasterId r:id="rId10"/>
  </p:handoutMasterIdLst>
  <p:sldIdLst>
    <p:sldId id="281" r:id="rId6"/>
    <p:sldId id="341" r:id="rId7"/>
    <p:sldId id="342" r:id="rId8"/>
    <p:sldId id="340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Svetlý štýl 3 - zvýrazneni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B14DA2D4-338D-DC05-9B53-695C24B42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A094D686-F0B8-AEC5-5DDD-624AE1F04F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0B047A-2869-4D29-B2F5-D84E0E371974}" type="datetimeFigureOut">
              <a:rPr lang="sk-SK"/>
              <a:pPr>
                <a:defRPr/>
              </a:pPr>
              <a:t>30. 10. 2023</a:t>
            </a:fld>
            <a:endParaRPr lang="sk-SK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6E9B21AE-DE13-E428-496A-AD26FA3543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0BE46904-70BD-6259-303F-82C6207D9B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1219BE-66D1-4F25-854A-936516CD7002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924175"/>
            <a:ext cx="5181600" cy="2293938"/>
          </a:xfrm>
        </p:spPr>
        <p:txBody>
          <a:bodyPr anchor="t"/>
          <a:lstStyle>
            <a:lvl1pPr algn="r">
              <a:defRPr sz="40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7763" y="5516563"/>
            <a:ext cx="2736850" cy="115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/>
              <a:t>Kliknite sem a upravte štýl predlohy podnadpisov.</a:t>
            </a:r>
          </a:p>
        </p:txBody>
      </p:sp>
    </p:spTree>
    <p:extLst>
      <p:ext uri="{BB962C8B-B14F-4D97-AF65-F5344CB8AC3E}">
        <p14:creationId xmlns:p14="http://schemas.microsoft.com/office/powerpoint/2010/main" val="82427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50392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727200" cy="5614987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14425" y="404813"/>
            <a:ext cx="5033963" cy="561498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13919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</p:spTree>
    <p:extLst>
      <p:ext uri="{BB962C8B-B14F-4D97-AF65-F5344CB8AC3E}">
        <p14:creationId xmlns:p14="http://schemas.microsoft.com/office/powerpoint/2010/main" val="3504973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34889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1460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276600" y="1773238"/>
            <a:ext cx="26289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57900" y="1773238"/>
            <a:ext cx="26289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9746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309141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</p:spTree>
    <p:extLst>
      <p:ext uri="{BB962C8B-B14F-4D97-AF65-F5344CB8AC3E}">
        <p14:creationId xmlns:p14="http://schemas.microsoft.com/office/powerpoint/2010/main" val="3907971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622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669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329336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01894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42678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850900"/>
            <a:ext cx="2057400" cy="52752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850900"/>
            <a:ext cx="6019800" cy="52752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038310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508108-F3D0-CFA7-B8D5-EC9CC1C09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389E25-1D85-FFCA-5A69-31BC78F62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156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902B5E-5A96-1CAE-C96C-0959E772F5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71851C9-369A-DDB4-45B9-6A242A4AB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8241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4ECCBC1-27AB-338C-0356-767EB2F7DA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C07BD4-6061-E472-ED4F-50E95C866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867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14425" y="1628775"/>
            <a:ext cx="337978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3381375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1B50628-1A1E-6007-520A-4BB8CAA84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CA99D8-C141-0F96-63F8-60A7F3FAA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8139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BE4B40-3304-B256-F284-02834625B6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69B9DF2-6285-3CE7-D6B1-1294C7A47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00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0E33A0-5F10-B873-FD52-79B210535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41D5A-7D81-6F2E-CD7A-069A16EE7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3225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F9851EE-07D4-40FF-1A8F-0FDD05FB5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FD02E19-B615-7A58-3C66-8E6A27311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147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722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DEFA9D-DB13-FC6B-222B-AC1094E5D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9807BEE-A931-7604-CE34-C906DB5F3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1048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973803-0394-F910-2B45-F4D1796A0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601850-1FDC-3E0D-639C-FE91BD555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3640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2920D8-8D6A-1D88-BC38-C51ED17EA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130ED8-07E0-350D-6C3B-514D537A1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156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727200" cy="5614987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14425" y="404813"/>
            <a:ext cx="5033963" cy="561498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FF25EA-65CB-A85A-8BA2-01C6CFB03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EF0692-72AF-7AEB-126E-4A4E1CD0D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5169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</p:spTree>
    <p:extLst>
      <p:ext uri="{BB962C8B-B14F-4D97-AF65-F5344CB8AC3E}">
        <p14:creationId xmlns:p14="http://schemas.microsoft.com/office/powerpoint/2010/main" val="3770784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143747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70305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14425" y="1628775"/>
            <a:ext cx="337978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3381375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082649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922404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</p:spTree>
    <p:extLst>
      <p:ext uri="{BB962C8B-B14F-4D97-AF65-F5344CB8AC3E}">
        <p14:creationId xmlns:p14="http://schemas.microsoft.com/office/powerpoint/2010/main" val="242908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14425" y="1628775"/>
            <a:ext cx="337978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3381375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533113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460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77317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24693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513415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727200" cy="5614987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14425" y="404813"/>
            <a:ext cx="5033963" cy="561498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889924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</p:spTree>
    <p:extLst>
      <p:ext uri="{BB962C8B-B14F-4D97-AF65-F5344CB8AC3E}">
        <p14:creationId xmlns:p14="http://schemas.microsoft.com/office/powerpoint/2010/main" val="4248367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03392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15590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14425" y="1628775"/>
            <a:ext cx="337978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6613" y="1628775"/>
            <a:ext cx="3381375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0399437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29746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3294372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</p:spTree>
    <p:extLst>
      <p:ext uri="{BB962C8B-B14F-4D97-AF65-F5344CB8AC3E}">
        <p14:creationId xmlns:p14="http://schemas.microsoft.com/office/powerpoint/2010/main" val="37872297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235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88688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47805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539519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300788" y="404813"/>
            <a:ext cx="1727200" cy="5614987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14425" y="404813"/>
            <a:ext cx="5033963" cy="561498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311577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</p:spTree>
    <p:extLst>
      <p:ext uri="{BB962C8B-B14F-4D97-AF65-F5344CB8AC3E}">
        <p14:creationId xmlns:p14="http://schemas.microsoft.com/office/powerpoint/2010/main" val="167267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1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4358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7580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F5C522-5798-D0BC-F086-E5FE5DC49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4425" y="404813"/>
            <a:ext cx="69135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872888-A91F-82B8-F1E5-1F63FC3A2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628775"/>
            <a:ext cx="691356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9pPr>
    </p:titleStyle>
    <p:bodyStyle>
      <a:lvl1pPr marL="342900" indent="-342900" algn="l" defTabSz="9731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343775" indent="-436563" algn="l" defTabSz="9731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2pPr>
      <a:lvl3pPr marL="7918450" indent="-395288" algn="l" defTabSz="9731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3pPr>
      <a:lvl4pPr marL="8485188" indent="-387350" algn="l" defTabSz="9731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4pPr>
      <a:lvl5pPr marL="9063038" indent="-398463" algn="l" defTabSz="973138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5pPr>
      <a:lvl6pPr marL="9520238" indent="-398463" algn="l" defTabSz="973138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6pPr>
      <a:lvl7pPr marL="9977438" indent="-398463" algn="l" defTabSz="973138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7pPr>
      <a:lvl8pPr marL="10434638" indent="-398463" algn="l" defTabSz="973138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8pPr>
      <a:lvl9pPr marL="10891838" indent="-398463" algn="l" defTabSz="973138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CC2D08A-C4AC-D41B-094A-696675951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50900"/>
            <a:ext cx="2386013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207066E-A088-AF81-835E-632B7EF72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1773238"/>
            <a:ext cx="54102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9388" indent="2778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358775" indent="55562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538163" indent="83343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717550" indent="11112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17475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163195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08915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254635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3EF6A7A-5B7B-2442-3DA6-997BE571A7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B5B3DA1-3D4D-3D0D-1D56-886A86412A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671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F5FA9C2-D647-8745-09B4-E8D84BE87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4425" y="404813"/>
            <a:ext cx="69135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6D6DE4E-0D82-EB49-5B42-13FBF8133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628775"/>
            <a:ext cx="691356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C3993FE-177E-7BE6-2721-6A83EC36B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4425" y="404813"/>
            <a:ext cx="69135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65AD530-1B11-9505-8EBE-E0D53046D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628775"/>
            <a:ext cx="691356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9pPr>
    </p:titleStyle>
    <p:bodyStyle>
      <a:lvl1pPr marL="342900" indent="-342900" algn="l" defTabSz="9731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343775" indent="-436563" algn="l" defTabSz="9731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2pPr>
      <a:lvl3pPr marL="7918450" indent="-395288" algn="l" defTabSz="9731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3pPr>
      <a:lvl4pPr marL="8485188" indent="-387350" algn="l" defTabSz="9731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4pPr>
      <a:lvl5pPr marL="9063038" indent="-398463" algn="l" defTabSz="973138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5pPr>
      <a:lvl6pPr marL="9520238" indent="-398463" algn="l" defTabSz="973138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6pPr>
      <a:lvl7pPr marL="9977438" indent="-398463" algn="l" defTabSz="973138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7pPr>
      <a:lvl8pPr marL="10434638" indent="-398463" algn="l" defTabSz="973138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8pPr>
      <a:lvl9pPr marL="10891838" indent="-398463" algn="l" defTabSz="973138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0BD75B4-D062-6559-027E-58F00E41B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4425" y="404813"/>
            <a:ext cx="69135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5471319-512F-C20E-7EF4-6D8471D1C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628775"/>
            <a:ext cx="691356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C42A0"/>
          </a:solidFill>
          <a:latin typeface="Trebuchet MS" pitchFamily="34" charset="0"/>
        </a:defRPr>
      </a:lvl9pPr>
    </p:titleStyle>
    <p:bodyStyle>
      <a:lvl1pPr marL="342900" indent="-342900" algn="l" defTabSz="9731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343775" indent="-436563" algn="l" defTabSz="9731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2pPr>
      <a:lvl3pPr marL="7918450" indent="-395288" algn="l" defTabSz="9731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3pPr>
      <a:lvl4pPr marL="8485188" indent="-387350" algn="l" defTabSz="97313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4pPr>
      <a:lvl5pPr marL="9063038" indent="-398463" algn="l" defTabSz="973138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defRPr>
          <a:solidFill>
            <a:schemeClr val="tx1"/>
          </a:solidFill>
          <a:latin typeface="+mn-lt"/>
        </a:defRPr>
      </a:lvl5pPr>
      <a:lvl6pPr marL="9520238" indent="-398463" algn="l" defTabSz="973138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6pPr>
      <a:lvl7pPr marL="9977438" indent="-398463" algn="l" defTabSz="973138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7pPr>
      <a:lvl8pPr marL="10434638" indent="-398463" algn="l" defTabSz="973138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8pPr>
      <a:lvl9pPr marL="10891838" indent="-398463" algn="l" defTabSz="973138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76D7B7-DA66-6A29-3149-3DA3CD995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5181600" cy="2293938"/>
          </a:xfrm>
        </p:spPr>
        <p:txBody>
          <a:bodyPr/>
          <a:lstStyle/>
          <a:p>
            <a:pPr algn="ctr"/>
            <a:r>
              <a:rPr lang="sk-SK" sz="3200" dirty="0"/>
              <a:t>Rozšírenie národného etalónu dozimetrických veličín žiarenia gama o beta dozimetriu</a:t>
            </a:r>
            <a:br>
              <a:rPr lang="sk-SK" sz="3200" dirty="0"/>
            </a:br>
            <a:br>
              <a:rPr lang="sk-SK" dirty="0"/>
            </a:br>
            <a:r>
              <a:rPr lang="sk-SK" sz="1800" dirty="0"/>
              <a:t>Zabezpečenie metrologickej nadväznosti dozimetrických veličín žiarenia beta v SR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30FB33-1789-0AA2-D816-5A005E703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sk-SK" dirty="0"/>
              <a:t>Mgr. Stanislav Sandtner</a:t>
            </a:r>
          </a:p>
          <a:p>
            <a:pPr algn="l"/>
            <a:r>
              <a:rPr lang="sk-SK" dirty="0"/>
              <a:t>Slovenský metrologický ústav</a:t>
            </a:r>
          </a:p>
          <a:p>
            <a:pPr algn="l"/>
            <a:r>
              <a:rPr lang="sk-SK" dirty="0"/>
              <a:t>Karloveská 63</a:t>
            </a:r>
          </a:p>
          <a:p>
            <a:pPr algn="l"/>
            <a:r>
              <a:rPr lang="sk-SK" dirty="0"/>
              <a:t>842 55 Bratislava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2D3AD7E-D46C-2D74-2F98-6F95B3AF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/>
              <a:t>18. 10. 2022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303EDDA-6804-7C3D-AB1D-0FC66A45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E55E-C6E8-4196-8A50-193C7499D798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189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D03D1-46C9-A4F9-0573-997A5E9B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5" y="404813"/>
            <a:ext cx="6913563" cy="647923"/>
          </a:xfrm>
        </p:spPr>
        <p:txBody>
          <a:bodyPr/>
          <a:lstStyle/>
          <a:p>
            <a:pPr algn="ctr"/>
            <a:r>
              <a:rPr lang="sk-SK" dirty="0"/>
              <a:t>Lavica BC-13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AE0BF5-A6C6-A15D-A153-2CE78CDA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1233487"/>
            <a:ext cx="6913563" cy="4391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Tri zdroje žiarenia beta: </a:t>
            </a:r>
            <a:r>
              <a:rPr lang="sk-SK" sz="1800" baseline="30000" dirty="0">
                <a:effectLst/>
                <a:ea typeface="Calibri" panose="020F0502020204030204" pitchFamily="34" charset="0"/>
              </a:rPr>
              <a:t>147</a:t>
            </a:r>
            <a:r>
              <a:rPr lang="sk-SK" sz="1800" dirty="0">
                <a:effectLst/>
                <a:ea typeface="Calibri" panose="020F0502020204030204" pitchFamily="34" charset="0"/>
              </a:rPr>
              <a:t>Pm; </a:t>
            </a:r>
            <a:r>
              <a:rPr lang="sk-SK" sz="1800" baseline="30000" dirty="0">
                <a:effectLst/>
                <a:ea typeface="Calibri" panose="020F0502020204030204" pitchFamily="34" charset="0"/>
              </a:rPr>
              <a:t>85</a:t>
            </a:r>
            <a:r>
              <a:rPr lang="sk-SK" sz="1800" dirty="0">
                <a:effectLst/>
                <a:ea typeface="Calibri" panose="020F0502020204030204" pitchFamily="34" charset="0"/>
              </a:rPr>
              <a:t>Kr a </a:t>
            </a:r>
            <a:r>
              <a:rPr lang="sk-SK" sz="1800" baseline="30000" dirty="0">
                <a:effectLst/>
                <a:ea typeface="Calibri" panose="020F0502020204030204" pitchFamily="34" charset="0"/>
              </a:rPr>
              <a:t>90</a:t>
            </a:r>
            <a:r>
              <a:rPr lang="sk-SK" sz="1800" dirty="0">
                <a:effectLst/>
                <a:ea typeface="Calibri" panose="020F0502020204030204" pitchFamily="34" charset="0"/>
              </a:rPr>
              <a:t>Sr s nadväznosťou na primárny etalón PTB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Vzdialenosť od zdroja 11 cm až 50 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Rotácia okolo vlastnej osi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PMMA doskový a prstový fantóm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4485799-E9A3-80ED-C093-3121D2780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5" t="6877" r="18357"/>
          <a:stretch/>
        </p:blipFill>
        <p:spPr>
          <a:xfrm>
            <a:off x="2383809" y="2996952"/>
            <a:ext cx="4374793" cy="296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7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25FAE-3481-81A1-BDBD-9C3F61F5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17" y="692696"/>
            <a:ext cx="6913563" cy="433387"/>
          </a:xfrm>
        </p:spPr>
        <p:txBody>
          <a:bodyPr/>
          <a:lstStyle/>
          <a:p>
            <a:pPr algn="ctr"/>
            <a:r>
              <a:rPr lang="sk-SK" dirty="0"/>
              <a:t>Výpočet príkonu absorbovanej dávky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151D5D31-6FEB-465B-E63C-60ADD4EE85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218" y="1628800"/>
                <a:ext cx="6913563" cy="43910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sk-SK" sz="180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sk-SK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sk-SK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sk-SK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lang="sk-SK" sz="1800" b="0" i="1" smtClean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k-SK" sz="1800" b="0" i="1" smtClean="0">
                          <a:latin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sk-SK" sz="1800" b="0" i="1" smtClean="0">
                          <a:latin typeface="Cambria Math" panose="02040503050406030204" pitchFamily="18" charset="0"/>
                          <a:cs typeface="Arial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sk-SK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k-SK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sk-SK" sz="1800" i="1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sk-SK" sz="1800" i="1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k-SK" sz="1800" i="1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sk-SK" sz="1800" i="1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sk-SK" sz="1800" b="0" i="1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(0,07)</m:t>
                              </m:r>
                            </m:e>
                            <m:sub>
                              <m:r>
                                <a:rPr lang="sk-SK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𝑏𝑒𝑡𝑎</m:t>
                              </m:r>
                            </m:sub>
                          </m:sSub>
                          <m:r>
                            <a:rPr lang="sk-SK" sz="1800" i="1">
                              <a:latin typeface="Cambria Math" panose="02040503050406030204" pitchFamily="18" charset="0"/>
                              <a:cs typeface="Arial" charset="0"/>
                            </a:rPr>
                            <m:t>∗</m:t>
                          </m:r>
                          <m:r>
                            <a:rPr lang="sk-SK" sz="1800" i="1">
                              <a:latin typeface="Cambria Math" panose="02040503050406030204" pitchFamily="18" charset="0"/>
                              <a:cs typeface="Arial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sk-SK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sk-SK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sk-SK" sz="1800" i="1">
                              <a:latin typeface="Cambria Math" panose="02040503050406030204" pitchFamily="18" charset="0"/>
                              <a:cs typeface="Arial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k-SK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sk-SK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k-SK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𝑎𝑏𝑠</m:t>
                              </m:r>
                            </m:sub>
                          </m:sSub>
                          <m:r>
                            <a:rPr lang="sk-SK" sz="1800" i="1">
                              <a:latin typeface="Cambria Math" panose="02040503050406030204" pitchFamily="18" charset="0"/>
                              <a:cs typeface="Arial" charset="0"/>
                            </a:rPr>
                            <m:t>(</m:t>
                          </m:r>
                          <m:r>
                            <a:rPr lang="sk-SK" sz="1800" i="1"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  <m:r>
                            <a:rPr lang="sk-SK" sz="1800" i="1">
                              <a:latin typeface="Cambria Math" panose="02040503050406030204" pitchFamily="18" charset="0"/>
                              <a:cs typeface="Arial" charset="0"/>
                            </a:rPr>
                            <m:t>)+</m:t>
                          </m:r>
                          <m:r>
                            <m:rPr>
                              <m:nor/>
                            </m:rPr>
                            <a:rPr lang="sk-SK" sz="1800" dirty="0">
                              <a:cs typeface="Arial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sk-SK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sk-SK" sz="1800" i="1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sk-SK" sz="1800" i="1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k-SK" sz="1800" i="1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sk-SK" sz="1800" i="1"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b>
                              <m:r>
                                <a:rPr lang="sk-SK" sz="1800" i="1"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𝑝h𝑜𝑡</m:t>
                              </m:r>
                            </m:sub>
                          </m:sSub>
                        </m:e>
                      </m:d>
                      <m:r>
                        <a:rPr lang="sk-SK" sz="1800" b="0" i="1" smtClean="0">
                          <a:latin typeface="Cambria Math" panose="02040503050406030204" pitchFamily="18" charset="0"/>
                          <a:cs typeface="Arial" charset="0"/>
                        </a:rPr>
                        <m:t>∗</m:t>
                      </m:r>
                      <m:sSub>
                        <m:sSubPr>
                          <m:ctrlPr>
                            <a:rPr lang="sk-SK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sk-SK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𝑘</m:t>
                          </m:r>
                        </m:e>
                        <m:sub>
                          <m:r>
                            <a:rPr lang="sk-SK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𝑑𝑒</m:t>
                          </m:r>
                        </m:sub>
                      </m:sSub>
                    </m:oMath>
                  </m:oMathPara>
                </a14:m>
                <a:endParaRPr lang="sk-SK" dirty="0"/>
              </a:p>
              <a:p>
                <a:endParaRPr lang="sk-SK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k-SK" sz="18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sk-SK" sz="1800" i="1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sk-SK" sz="18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sk-SK" sz="18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sk-SK" sz="18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sk-SK" sz="1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(0,07)</m:t>
                        </m:r>
                      </m:e>
                      <m:sub>
                        <m:r>
                          <a:rPr lang="sk-SK" sz="1800" i="1">
                            <a:latin typeface="Cambria Math" panose="02040503050406030204" pitchFamily="18" charset="0"/>
                            <a:cs typeface="Arial" charset="0"/>
                          </a:rPr>
                          <m:t>𝑏𝑒𝑡𝑎</m:t>
                        </m:r>
                      </m:sub>
                    </m:sSub>
                  </m:oMath>
                </a14:m>
                <a:r>
                  <a:rPr lang="sk-SK" sz="1800" i="1" dirty="0">
                    <a:ea typeface="Arial" charset="0"/>
                    <a:cs typeface="Arial" charset="0"/>
                  </a:rPr>
                  <a:t> </a:t>
                </a:r>
                <a:r>
                  <a:rPr lang="sk-SK" sz="1800" dirty="0">
                    <a:ea typeface="Arial" charset="0"/>
                    <a:cs typeface="Arial" charset="0"/>
                  </a:rPr>
                  <a:t>= príkon absorbovanej dávky beta žiarenia v hĺbke 0,07 mm</a:t>
                </a:r>
                <a:endParaRPr lang="sk-SK" sz="1800" i="1" dirty="0">
                  <a:ea typeface="Arial" charset="0"/>
                  <a:cs typeface="Arial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sk-SK" i="1" dirty="0"/>
                  <a:t>T(d) = </a:t>
                </a:r>
                <a:r>
                  <a:rPr lang="sk-SK" dirty="0"/>
                  <a:t>Transmisný faktor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k-SK" sz="18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sk-SK" sz="1800" i="1"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sk-SK" sz="1800" i="1">
                            <a:latin typeface="Cambria Math" panose="02040503050406030204" pitchFamily="18" charset="0"/>
                            <a:cs typeface="Arial" charset="0"/>
                          </a:rPr>
                          <m:t>𝑎𝑏𝑠</m:t>
                        </m:r>
                      </m:sub>
                    </m:sSub>
                    <m:r>
                      <a:rPr lang="sk-SK" sz="1800" i="1"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sk-SK" sz="1800" i="1"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sk-SK" sz="1800" i="1"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sk-SK" i="1" dirty="0">
                    <a:ea typeface="Arial" charset="0"/>
                    <a:cs typeface="Arial" charset="0"/>
                  </a:rPr>
                  <a:t> </a:t>
                </a:r>
                <a:r>
                  <a:rPr lang="sk-SK" dirty="0">
                    <a:ea typeface="Arial" charset="0"/>
                    <a:cs typeface="Arial" charset="0"/>
                  </a:rPr>
                  <a:t>= Korekcia na hustotu vzduchu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k-SK" sz="18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sk-SK" sz="1800" i="1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sk-SK" sz="18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sk-SK" sz="18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sk-SK" sz="18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  <m:sub>
                        <m:r>
                          <a:rPr lang="sk-SK" sz="1800" i="1">
                            <a:latin typeface="Cambria Math" panose="02040503050406030204" pitchFamily="18" charset="0"/>
                            <a:cs typeface="Arial" charset="0"/>
                          </a:rPr>
                          <m:t>𝑝h𝑜𝑡</m:t>
                        </m:r>
                      </m:sub>
                    </m:sSub>
                  </m:oMath>
                </a14:m>
                <a:r>
                  <a:rPr lang="sk-SK" i="1" dirty="0">
                    <a:ea typeface="Arial" charset="0"/>
                    <a:cs typeface="Arial" charset="0"/>
                  </a:rPr>
                  <a:t> </a:t>
                </a:r>
                <a:r>
                  <a:rPr lang="sk-SK" dirty="0">
                    <a:ea typeface="Arial" charset="0"/>
                    <a:cs typeface="Arial" charset="0"/>
                  </a:rPr>
                  <a:t>= Príspevok príkonu absorbovanej dávky gama žiarenia</a:t>
                </a:r>
                <a:endParaRPr lang="sk-SK" i="1" dirty="0">
                  <a:ea typeface="Arial" charset="0"/>
                  <a:cs typeface="Arial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sk-SK" sz="1800" i="1" dirty="0">
                    <a:ea typeface="Arial" charset="0"/>
                    <a:cs typeface="Arial" charset="0"/>
                  </a:rPr>
                  <a:t>k</a:t>
                </a:r>
                <a:r>
                  <a:rPr lang="sk-SK" sz="1800" i="1" baseline="-25000" dirty="0">
                    <a:ea typeface="Arial" charset="0"/>
                    <a:cs typeface="Arial" charset="0"/>
                  </a:rPr>
                  <a:t>de</a:t>
                </a:r>
                <a:r>
                  <a:rPr lang="sk-SK" sz="1800" i="1" dirty="0">
                    <a:ea typeface="Arial" charset="0"/>
                    <a:cs typeface="Arial" charset="0"/>
                  </a:rPr>
                  <a:t> = </a:t>
                </a:r>
                <a:r>
                  <a:rPr lang="sk-SK" sz="1800" dirty="0">
                    <a:ea typeface="Arial" charset="0"/>
                    <a:cs typeface="Arial" charset="0"/>
                  </a:rPr>
                  <a:t>korekcia na rádioaktívnu premenu</a:t>
                </a:r>
                <a:r>
                  <a:rPr lang="sk-SK" sz="1800" baseline="-25000" dirty="0">
                    <a:ea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151D5D31-6FEB-465B-E63C-60ADD4EE85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218" y="1628800"/>
                <a:ext cx="6913563" cy="4391025"/>
              </a:xfrm>
              <a:blipFill>
                <a:blip r:embed="rId2"/>
                <a:stretch>
                  <a:fillRect l="-617" r="-149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97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11750-0663-A178-6D8C-F712475C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218" y="2204864"/>
            <a:ext cx="6913563" cy="1035050"/>
          </a:xfrm>
        </p:spPr>
        <p:txBody>
          <a:bodyPr/>
          <a:lstStyle/>
          <a:p>
            <a:r>
              <a:rPr lang="sk-SK" dirty="0"/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908641131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 Prezentacie SMU">
  <a:themeElements>
    <a:clrScheme name="Sablona Prezentacie SMU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Sablona Prezentacie SMU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blona Prezentacie SMU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Prezentacie SMU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Prezentacie SMU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Prezentacie SMU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Prezentacie SMU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Prezentacie SMU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Prezentacie SMU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Prezentacie SMU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Prezentacie SMU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ý návrh">
  <a:themeElements>
    <a:clrScheme name="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lastný návrh">
  <a:themeElements>
    <a:clrScheme name="1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lastný návrh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ofil">
  <a:themeElements>
    <a:clrScheme name="1_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rofil">
  <a:themeElements>
    <a:clrScheme name="2_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Prezentacie SMU</Template>
  <TotalTime>22589</TotalTime>
  <Words>130</Words>
  <Application>Microsoft Office PowerPoint</Application>
  <PresentationFormat>Prezentácia na obrazovke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4</vt:i4>
      </vt:variant>
    </vt:vector>
  </HeadingPairs>
  <TitlesOfParts>
    <vt:vector size="14" baseType="lpstr">
      <vt:lpstr>Arial</vt:lpstr>
      <vt:lpstr>Cambria Math</vt:lpstr>
      <vt:lpstr>Trebuchet MS</vt:lpstr>
      <vt:lpstr>Verdana</vt:lpstr>
      <vt:lpstr>Wingdings</vt:lpstr>
      <vt:lpstr>Sablona Prezentacie SMU</vt:lpstr>
      <vt:lpstr>Vlastný návrh</vt:lpstr>
      <vt:lpstr>1_Vlastný návrh</vt:lpstr>
      <vt:lpstr>1_Profil</vt:lpstr>
      <vt:lpstr>2_Profil</vt:lpstr>
      <vt:lpstr>Rozšírenie národného etalónu dozimetrických veličín žiarenia gama o beta dozimetriu  Zabezpečenie metrologickej nadväznosti dozimetrických veličín žiarenia beta v SR</vt:lpstr>
      <vt:lpstr>Lavica BC-13</vt:lpstr>
      <vt:lpstr>Výpočet príkonu absorbovanej dávky</vt:lpstr>
      <vt:lpstr>Ďakujem za pozornosť.</vt:lpstr>
    </vt:vector>
  </TitlesOfParts>
  <Company>SMU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Všeobecná metrológia</dc:title>
  <dc:creator>Mirka Benková</dc:creator>
  <cp:lastModifiedBy>Sandtner Stanislav</cp:lastModifiedBy>
  <cp:revision>248</cp:revision>
  <dcterms:created xsi:type="dcterms:W3CDTF">2009-03-25T14:49:09Z</dcterms:created>
  <dcterms:modified xsi:type="dcterms:W3CDTF">2023-10-30T12:07:22Z</dcterms:modified>
</cp:coreProperties>
</file>